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drawings/drawing2.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drawings/drawing3.xml" ContentType="application/vnd.openxmlformats-officedocument.drawingml.chartshape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9.xml" ContentType="application/vnd.openxmlformats-officedocument.drawingml.chart+xml"/>
  <Override PartName="/ppt/theme/themeOverride8.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64" r:id="rId2"/>
    <p:sldId id="265" r:id="rId3"/>
    <p:sldId id="263" r:id="rId4"/>
    <p:sldId id="269" r:id="rId5"/>
    <p:sldId id="295" r:id="rId6"/>
    <p:sldId id="266" r:id="rId7"/>
    <p:sldId id="268" r:id="rId8"/>
    <p:sldId id="270" r:id="rId9"/>
    <p:sldId id="272" r:id="rId10"/>
    <p:sldId id="267" r:id="rId11"/>
    <p:sldId id="292" r:id="rId12"/>
    <p:sldId id="293" r:id="rId13"/>
    <p:sldId id="289" r:id="rId14"/>
    <p:sldId id="294" r:id="rId15"/>
    <p:sldId id="296" r:id="rId16"/>
    <p:sldId id="297" r:id="rId17"/>
    <p:sldId id="298" r:id="rId18"/>
    <p:sldId id="275" r:id="rId19"/>
    <p:sldId id="274" r:id="rId20"/>
    <p:sldId id="286" r:id="rId21"/>
    <p:sldId id="302" r:id="rId22"/>
    <p:sldId id="278" r:id="rId23"/>
    <p:sldId id="303" r:id="rId24"/>
    <p:sldId id="276" r:id="rId25"/>
    <p:sldId id="280" r:id="rId26"/>
    <p:sldId id="281" r:id="rId27"/>
    <p:sldId id="282" r:id="rId28"/>
    <p:sldId id="279" r:id="rId29"/>
    <p:sldId id="284" r:id="rId30"/>
    <p:sldId id="301" r:id="rId31"/>
    <p:sldId id="304" r:id="rId32"/>
    <p:sldId id="305" r:id="rId33"/>
    <p:sldId id="306" r:id="rId34"/>
    <p:sldId id="307" r:id="rId35"/>
    <p:sldId id="308" r:id="rId36"/>
    <p:sldId id="310" r:id="rId37"/>
    <p:sldId id="311" r:id="rId38"/>
    <p:sldId id="312" r:id="rId39"/>
    <p:sldId id="313" r:id="rId40"/>
    <p:sldId id="314" r:id="rId41"/>
  </p:sldIdLst>
  <p:sldSz cx="9144000" cy="6858000" type="screen4x3"/>
  <p:notesSz cx="6669088"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7">
          <p15:clr>
            <a:srgbClr val="A4A3A4"/>
          </p15:clr>
        </p15:guide>
        <p15:guide id="4"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832"/>
    <a:srgbClr val="A2AD00"/>
    <a:srgbClr val="66FF66"/>
    <a:srgbClr val="EFEFEF"/>
    <a:srgbClr val="FBFBFB"/>
    <a:srgbClr val="C30000"/>
    <a:srgbClr val="878787"/>
    <a:srgbClr val="06893A"/>
    <a:srgbClr val="005B82"/>
    <a:srgbClr val="66C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ys stil 2 - aks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9374" autoAdjust="0"/>
  </p:normalViewPr>
  <p:slideViewPr>
    <p:cSldViewPr>
      <p:cViewPr varScale="1">
        <p:scale>
          <a:sx n="121" d="100"/>
          <a:sy n="121" d="100"/>
        </p:scale>
        <p:origin x="-510" y="-90"/>
      </p:cViewPr>
      <p:guideLst>
        <p:guide orient="horz" pos="2160"/>
        <p:guide pos="2880"/>
      </p:guideLst>
    </p:cSldViewPr>
  </p:slideViewPr>
  <p:notesTextViewPr>
    <p:cViewPr>
      <p:scale>
        <a:sx n="1" d="1"/>
        <a:sy n="1" d="1"/>
      </p:scale>
      <p:origin x="0" y="0"/>
    </p:cViewPr>
  </p:notesTextViewPr>
  <p:notesViewPr>
    <p:cSldViewPr>
      <p:cViewPr>
        <p:scale>
          <a:sx n="87" d="100"/>
          <a:sy n="87" d="100"/>
        </p:scale>
        <p:origin x="-2916" y="-300"/>
      </p:cViewPr>
      <p:guideLst>
        <p:guide orient="horz" pos="2880"/>
        <p:guide orient="horz" pos="3127"/>
        <p:guide pos="216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'Ark1'!$B$1</c:f>
              <c:strCache>
                <c:ptCount val="1"/>
                <c:pt idx="0">
                  <c:v>   </c:v>
                </c:pt>
              </c:strCache>
            </c:strRef>
          </c:tx>
          <c:dPt>
            <c:idx val="0"/>
            <c:bubble3D val="0"/>
            <c:spPr>
              <a:gradFill rotWithShape="1">
                <a:gsLst>
                  <a:gs pos="0">
                    <a:srgbClr val="005275">
                      <a:tint val="50000"/>
                      <a:satMod val="300000"/>
                    </a:srgbClr>
                  </a:gs>
                  <a:gs pos="35000">
                    <a:srgbClr val="005275">
                      <a:tint val="37000"/>
                      <a:satMod val="300000"/>
                    </a:srgbClr>
                  </a:gs>
                  <a:gs pos="100000">
                    <a:srgbClr val="005275">
                      <a:tint val="15000"/>
                      <a:satMod val="350000"/>
                    </a:srgbClr>
                  </a:gs>
                </a:gsLst>
                <a:lin ang="16200000" scaled="1"/>
              </a:gradFill>
              <a:ln w="9525" cap="flat" cmpd="sng" algn="ctr">
                <a:solidFill>
                  <a:srgbClr val="005275">
                    <a:shade val="95000"/>
                    <a:satMod val="105000"/>
                  </a:srgbClr>
                </a:solidFill>
                <a:prstDash val="solid"/>
              </a:ln>
              <a:effectLst>
                <a:outerShdw blurRad="40000" dist="20000" dir="5400000" rotWithShape="0">
                  <a:srgbClr val="000000">
                    <a:alpha val="38000"/>
                  </a:srgbClr>
                </a:outerShdw>
              </a:effectLst>
            </c:spPr>
          </c:dPt>
          <c:dPt>
            <c:idx val="1"/>
            <c:bubble3D val="0"/>
            <c:spPr>
              <a:gradFill rotWithShape="1">
                <a:gsLst>
                  <a:gs pos="0">
                    <a:srgbClr val="E0DED8">
                      <a:shade val="51000"/>
                      <a:satMod val="130000"/>
                    </a:srgbClr>
                  </a:gs>
                  <a:gs pos="80000">
                    <a:srgbClr val="E0DED8">
                      <a:shade val="93000"/>
                      <a:satMod val="130000"/>
                    </a:srgbClr>
                  </a:gs>
                  <a:gs pos="100000">
                    <a:srgbClr val="E0DED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solidFill>
                <a:srgbClr val="675C53"/>
              </a:solidFill>
              <a:ln w="25400" cap="flat" cmpd="sng" algn="ctr">
                <a:solidFill>
                  <a:srgbClr val="675C53">
                    <a:shade val="50000"/>
                  </a:srgbClr>
                </a:solidFill>
                <a:prstDash val="solid"/>
              </a:ln>
              <a:effectLst/>
            </c:spPr>
          </c:dPt>
          <c:dLbls>
            <c:dLbl>
              <c:idx val="0"/>
              <c:layout>
                <c:manualLayout>
                  <c:x val="-0.22125231786299751"/>
                  <c:y val="9.3704944994565109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0619301059589779"/>
                  <c:y val="-0.27112241085488331"/>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800"/>
                </a:pPr>
                <a:endParaRPr lang="nb-NO"/>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'Ark1'!$A$2:$A$4</c:f>
              <c:strCache>
                <c:ptCount val="3"/>
                <c:pt idx="0">
                  <c:v>Døvblitt</c:v>
                </c:pt>
                <c:pt idx="1">
                  <c:v>Døv</c:v>
                </c:pt>
                <c:pt idx="2">
                  <c:v>Døvblind</c:v>
                </c:pt>
              </c:strCache>
            </c:strRef>
          </c:cat>
          <c:val>
            <c:numRef>
              <c:f>'Ark1'!$B$2:$B$4</c:f>
              <c:numCache>
                <c:formatCode>0%</c:formatCode>
                <c:ptCount val="3"/>
                <c:pt idx="0">
                  <c:v>0.32</c:v>
                </c:pt>
                <c:pt idx="1">
                  <c:v>0.64</c:v>
                </c:pt>
                <c:pt idx="2">
                  <c:v>0.04</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nb-NO"/>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'Ark1'!$B$1</c:f>
              <c:strCache>
                <c:ptCount val="1"/>
                <c:pt idx="0">
                  <c:v>   </c:v>
                </c:pt>
              </c:strCache>
            </c:strRef>
          </c:tx>
          <c:dPt>
            <c:idx val="0"/>
            <c:bubble3D val="0"/>
            <c:spPr>
              <a:gradFill rotWithShape="1">
                <a:gsLst>
                  <a:gs pos="0">
                    <a:srgbClr val="574D46">
                      <a:shade val="51000"/>
                      <a:satMod val="130000"/>
                    </a:srgbClr>
                  </a:gs>
                  <a:gs pos="80000">
                    <a:srgbClr val="574D46">
                      <a:shade val="93000"/>
                      <a:satMod val="130000"/>
                    </a:srgbClr>
                  </a:gs>
                  <a:gs pos="100000">
                    <a:srgbClr val="574D46">
                      <a:shade val="94000"/>
                      <a:satMod val="135000"/>
                    </a:srgbClr>
                  </a:gs>
                </a:gsLst>
                <a:lin ang="16200000" scaled="0"/>
              </a:gradFill>
              <a:ln w="9525" cap="flat" cmpd="sng" algn="ctr">
                <a:solidFill>
                  <a:srgbClr val="574D46">
                    <a:shade val="95000"/>
                    <a:satMod val="105000"/>
                  </a:srgbClr>
                </a:solidFill>
                <a:prstDash val="solid"/>
              </a:ln>
              <a:effectLst>
                <a:outerShdw blurRad="40000" dist="23000" dir="5400000" rotWithShape="0">
                  <a:srgbClr val="000000">
                    <a:alpha val="35000"/>
                  </a:srgbClr>
                </a:outerShdw>
              </a:effectLst>
            </c:spPr>
          </c:dPt>
          <c:dPt>
            <c:idx val="1"/>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w="9525" cap="flat" cmpd="sng" algn="ctr">
                <a:solidFill>
                  <a:srgbClr val="005B82">
                    <a:shade val="95000"/>
                    <a:satMod val="105000"/>
                  </a:srgbClr>
                </a:solidFill>
                <a:prstDash val="solid"/>
              </a:ln>
              <a:effectLst>
                <a:outerShdw blurRad="40000" dist="23000" dir="5400000" rotWithShape="0">
                  <a:srgbClr val="000000">
                    <a:alpha val="35000"/>
                  </a:srgbClr>
                </a:outerShdw>
              </a:effectLst>
            </c:spPr>
          </c:dPt>
          <c:dPt>
            <c:idx val="2"/>
            <c:bubble3D val="0"/>
            <c:spPr>
              <a:solidFill>
                <a:srgbClr val="E0DED8"/>
              </a:solidFill>
              <a:ln w="25400" cap="flat" cmpd="sng" algn="ctr">
                <a:solidFill>
                  <a:srgbClr val="E0DED8">
                    <a:shade val="50000"/>
                  </a:srgbClr>
                </a:solidFill>
                <a:prstDash val="solid"/>
              </a:ln>
              <a:effectLst/>
            </c:spPr>
          </c:dPt>
          <c:dPt>
            <c:idx val="3"/>
            <c:bubble3D val="0"/>
            <c:spPr>
              <a:gradFill rotWithShape="1">
                <a:gsLst>
                  <a:gs pos="0">
                    <a:srgbClr val="005B82">
                      <a:tint val="50000"/>
                      <a:satMod val="300000"/>
                    </a:srgbClr>
                  </a:gs>
                  <a:gs pos="35000">
                    <a:srgbClr val="005B82">
                      <a:tint val="37000"/>
                      <a:satMod val="300000"/>
                    </a:srgbClr>
                  </a:gs>
                  <a:gs pos="100000">
                    <a:srgbClr val="005B82">
                      <a:tint val="15000"/>
                      <a:satMod val="350000"/>
                    </a:srgbClr>
                  </a:gs>
                </a:gsLst>
                <a:lin ang="16200000" scaled="1"/>
              </a:gradFill>
              <a:ln w="9525" cap="flat" cmpd="sng" algn="ctr">
                <a:solidFill>
                  <a:srgbClr val="005B82">
                    <a:shade val="95000"/>
                    <a:satMod val="105000"/>
                  </a:srgbClr>
                </a:solidFill>
                <a:prstDash val="solid"/>
              </a:ln>
              <a:effectLst>
                <a:outerShdw blurRad="40000" dist="20000" dir="5400000" rotWithShape="0">
                  <a:srgbClr val="000000">
                    <a:alpha val="38000"/>
                  </a:srgbClr>
                </a:outerShdw>
              </a:effectLst>
            </c:spPr>
          </c:dPt>
          <c:dPt>
            <c:idx val="4"/>
            <c:bubble3D val="0"/>
            <c:spPr>
              <a:solidFill>
                <a:srgbClr val="EDECE9"/>
              </a:solidFill>
              <a:ln w="25400" cap="flat" cmpd="sng" algn="ctr">
                <a:solidFill>
                  <a:srgbClr val="EDECE9">
                    <a:shade val="50000"/>
                  </a:srgbClr>
                </a:solidFill>
                <a:prstDash val="solid"/>
              </a:ln>
              <a:effectLst/>
            </c:spPr>
          </c:dPt>
          <c:dPt>
            <c:idx val="5"/>
            <c:bubble3D val="0"/>
            <c:spPr>
              <a:gradFill rotWithShape="1">
                <a:gsLst>
                  <a:gs pos="0">
                    <a:srgbClr val="E0DED8">
                      <a:shade val="51000"/>
                      <a:satMod val="130000"/>
                    </a:srgbClr>
                  </a:gs>
                  <a:gs pos="80000">
                    <a:srgbClr val="E0DED8">
                      <a:shade val="93000"/>
                      <a:satMod val="130000"/>
                    </a:srgbClr>
                  </a:gs>
                  <a:gs pos="100000">
                    <a:srgbClr val="E0DED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0.17100782541071255"/>
                  <c:y val="2.3327632152538597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5.7500121512588702E-2"/>
                  <c:y val="-3.3672391930733854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2.004957713619131E-5"/>
                  <c:y val="-2.274941266643143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2779478954019635"/>
                  <c:y val="9.1033665100664768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3304838631282201"/>
                  <c:y val="-0.13172334815817097"/>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30120273160299404"/>
                  <c:y val="-0.12855496167335001"/>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200">
                    <a:solidFill>
                      <a:schemeClr val="accent2">
                        <a:lumMod val="10000"/>
                      </a:schemeClr>
                    </a:solidFill>
                  </a:defRPr>
                </a:pPr>
                <a:endParaRPr lang="nb-NO"/>
              </a:p>
            </c:txPr>
            <c:showLegendKey val="0"/>
            <c:showVal val="0"/>
            <c:showCatName val="1"/>
            <c:showSerName val="0"/>
            <c:showPercent val="1"/>
            <c:showBubbleSize val="0"/>
            <c:showLeaderLines val="1"/>
            <c:extLst>
              <c:ext xmlns:c15="http://schemas.microsoft.com/office/drawing/2012/chart" uri="{CE6537A1-D6FC-4f65-9D91-7224C49458BB}"/>
            </c:extLst>
          </c:dLbls>
          <c:cat>
            <c:strRef>
              <c:f>'Ark1'!$A$2:$A$7</c:f>
              <c:strCache>
                <c:ptCount val="6"/>
                <c:pt idx="0">
                  <c:v>Begrenset synsfelt</c:v>
                </c:pt>
                <c:pt idx="1">
                  <c:v>Taktilt</c:v>
                </c:pt>
                <c:pt idx="2">
                  <c:v>Taletolking</c:v>
                </c:pt>
                <c:pt idx="3">
                  <c:v>Skrivetolk</c:v>
                </c:pt>
                <c:pt idx="4">
                  <c:v>TSS</c:v>
                </c:pt>
                <c:pt idx="5">
                  <c:v>Tegnspråk</c:v>
                </c:pt>
              </c:strCache>
            </c:strRef>
          </c:cat>
          <c:val>
            <c:numRef>
              <c:f>'Ark1'!$B$2:$B$7</c:f>
              <c:numCache>
                <c:formatCode>0%</c:formatCode>
                <c:ptCount val="6"/>
                <c:pt idx="0">
                  <c:v>0.01</c:v>
                </c:pt>
                <c:pt idx="1">
                  <c:v>0.01</c:v>
                </c:pt>
                <c:pt idx="2">
                  <c:v>0.03</c:v>
                </c:pt>
                <c:pt idx="3">
                  <c:v>0.13</c:v>
                </c:pt>
                <c:pt idx="4">
                  <c:v>0.21</c:v>
                </c:pt>
                <c:pt idx="5">
                  <c:v>0.61</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nb-NO"/>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39"/>
    </mc:Choice>
    <mc:Fallback>
      <c:style val="39"/>
    </mc:Fallback>
  </mc:AlternateContent>
  <c:clrMapOvr bg1="lt1" tx1="dk1" bg2="lt2" tx2="dk2" accent1="accent1" accent2="accent2" accent3="accent3" accent4="accent4" accent5="accent5" accent6="accent6" hlink="hlink" folHlink="folHlink"/>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'Ark1'!$B$1</c:f>
              <c:strCache>
                <c:ptCount val="1"/>
                <c:pt idx="0">
                  <c:v>   </c:v>
                </c:pt>
              </c:strCache>
            </c:strRef>
          </c:tx>
          <c:dPt>
            <c:idx val="0"/>
            <c:bubble3D val="0"/>
            <c:spPr>
              <a:solidFill>
                <a:srgbClr val="C30000">
                  <a:lumMod val="75000"/>
                </a:srgbClr>
              </a:solidFill>
              <a:ln w="25400" cap="flat" cmpd="sng" algn="ctr">
                <a:solidFill>
                  <a:schemeClr val="accent4">
                    <a:shade val="50000"/>
                  </a:schemeClr>
                </a:solidFill>
                <a:prstDash val="solid"/>
              </a:ln>
              <a:effectLst/>
            </c:spPr>
          </c:dPt>
          <c:dPt>
            <c:idx val="1"/>
            <c:bubble3D val="0"/>
            <c:spPr>
              <a:gradFill flip="none" rotWithShape="1">
                <a:gsLst>
                  <a:gs pos="0">
                    <a:srgbClr val="C30000">
                      <a:lumMod val="75000"/>
                      <a:tint val="66000"/>
                      <a:satMod val="160000"/>
                    </a:srgbClr>
                  </a:gs>
                  <a:gs pos="50000">
                    <a:srgbClr val="C30000">
                      <a:lumMod val="75000"/>
                      <a:tint val="44500"/>
                      <a:satMod val="160000"/>
                    </a:srgbClr>
                  </a:gs>
                  <a:gs pos="100000">
                    <a:srgbClr val="C30000">
                      <a:lumMod val="75000"/>
                      <a:tint val="23500"/>
                      <a:satMod val="160000"/>
                    </a:srgbClr>
                  </a:gs>
                </a:gsLst>
                <a:lin ang="0" scaled="1"/>
                <a:tileRect/>
              </a:gradFill>
              <a:ln w="25400" cap="flat" cmpd="sng" algn="ctr">
                <a:solidFill>
                  <a:schemeClr val="accent2">
                    <a:shade val="50000"/>
                  </a:schemeClr>
                </a:solidFill>
                <a:prstDash val="solid"/>
              </a:ln>
              <a:effectLst/>
            </c:spPr>
          </c:dPt>
          <c:dPt>
            <c:idx val="2"/>
            <c:bubble3D val="0"/>
            <c:spPr>
              <a:gradFill flip="none" rotWithShape="1">
                <a:gsLst>
                  <a:gs pos="0">
                    <a:srgbClr val="A2AD00">
                      <a:tint val="66000"/>
                      <a:satMod val="160000"/>
                    </a:srgbClr>
                  </a:gs>
                  <a:gs pos="50000">
                    <a:srgbClr val="A2AD00">
                      <a:tint val="44500"/>
                      <a:satMod val="160000"/>
                    </a:srgbClr>
                  </a:gs>
                  <a:gs pos="100000">
                    <a:srgbClr val="A2AD00">
                      <a:tint val="23500"/>
                      <a:satMod val="160000"/>
                    </a:srgbClr>
                  </a:gs>
                </a:gsLst>
                <a:path path="circle">
                  <a:fillToRect t="100000" r="100000"/>
                </a:path>
                <a:tileRect l="-100000" b="-100000"/>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c:spPr>
          </c:dPt>
          <c:dPt>
            <c:idx val="3"/>
            <c:bubble3D val="0"/>
            <c:spP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0.11738990959463401"/>
                  <c:y val="-2.2693512960667156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2.6598619616992319E-2"/>
                  <c:y val="3.677007523039847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84126689024983"/>
                  <c:y val="7.496747101114172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25587817147856518"/>
                  <c:y val="-0.30947955164458923"/>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2200">
                    <a:solidFill>
                      <a:schemeClr val="tx1">
                        <a:lumMod val="50000"/>
                      </a:schemeClr>
                    </a:solidFill>
                  </a:defRPr>
                </a:pPr>
                <a:endParaRPr lang="nb-NO"/>
              </a:p>
            </c:txPr>
            <c:showLegendKey val="0"/>
            <c:showVal val="0"/>
            <c:showCatName val="1"/>
            <c:showSerName val="0"/>
            <c:showPercent val="1"/>
            <c:showBubbleSize val="0"/>
            <c:showLeaderLines val="0"/>
            <c:extLst>
              <c:ext xmlns:c15="http://schemas.microsoft.com/office/drawing/2012/chart" uri="{CE6537A1-D6FC-4f65-9D91-7224C49458BB}"/>
            </c:extLst>
          </c:dLbls>
          <c:cat>
            <c:strRef>
              <c:f>'Ark1'!$A$2:$A$5</c:f>
              <c:strCache>
                <c:ptCount val="4"/>
                <c:pt idx="0">
                  <c:v>Jeg er misfornøyd</c:v>
                </c:pt>
                <c:pt idx="1">
                  <c:v>Jeg er litt misfornøyd</c:v>
                </c:pt>
                <c:pt idx="2">
                  <c:v>Jeg er litt fornøyd</c:v>
                </c:pt>
                <c:pt idx="3">
                  <c:v>Jeg er fornøyd</c:v>
                </c:pt>
              </c:strCache>
            </c:strRef>
          </c:cat>
          <c:val>
            <c:numRef>
              <c:f>'Ark1'!$B$2:$B$5</c:f>
              <c:numCache>
                <c:formatCode>0%</c:formatCode>
                <c:ptCount val="4"/>
                <c:pt idx="0">
                  <c:v>0.01</c:v>
                </c:pt>
                <c:pt idx="1">
                  <c:v>0.04</c:v>
                </c:pt>
                <c:pt idx="2">
                  <c:v>0.22</c:v>
                </c:pt>
                <c:pt idx="3">
                  <c:v>0.73</c:v>
                </c:pt>
              </c:numCache>
            </c:numRef>
          </c:val>
        </c:ser>
        <c:dLbls>
          <c:showLegendKey val="0"/>
          <c:showVal val="0"/>
          <c:showCatName val="1"/>
          <c:showSerName val="0"/>
          <c:showPercent val="1"/>
          <c:showBubbleSize val="0"/>
          <c:showLeaderLines val="0"/>
        </c:dLbls>
      </c:pie3DChart>
    </c:plotArea>
    <c:plotVisOnly val="1"/>
    <c:dispBlanksAs val="gap"/>
    <c:showDLblsOverMax val="0"/>
  </c:chart>
  <c:spPr>
    <a:noFill/>
    <a:ln>
      <a:noFill/>
    </a:ln>
  </c:spPr>
  <c:txPr>
    <a:bodyPr/>
    <a:lstStyle/>
    <a:p>
      <a:pPr>
        <a:defRPr sz="1800"/>
      </a:pPr>
      <a:endParaRPr lang="nb-NO"/>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0.61656245609214888"/>
          <c:y val="0.12117617667262495"/>
          <c:w val="0.36675185637309643"/>
          <c:h val="0.85007505137531081"/>
        </c:manualLayout>
      </c:layout>
      <c:barChart>
        <c:barDir val="bar"/>
        <c:grouping val="stacked"/>
        <c:varyColors val="0"/>
        <c:ser>
          <c:idx val="0"/>
          <c:order val="0"/>
          <c:tx>
            <c:strRef>
              <c:f>'Ark1'!$B$1</c:f>
              <c:strCache>
                <c:ptCount val="1"/>
                <c:pt idx="0">
                  <c:v>   </c:v>
                </c:pt>
              </c:strCache>
            </c:strRef>
          </c:tx>
          <c:spPr>
            <a:gradFill rotWithShape="1">
              <a:gsLst>
                <a:gs pos="0">
                  <a:srgbClr val="005275">
                    <a:tint val="50000"/>
                    <a:satMod val="300000"/>
                  </a:srgbClr>
                </a:gs>
                <a:gs pos="35000">
                  <a:srgbClr val="005275">
                    <a:tint val="37000"/>
                    <a:satMod val="300000"/>
                  </a:srgbClr>
                </a:gs>
                <a:gs pos="100000">
                  <a:srgbClr val="005275">
                    <a:tint val="15000"/>
                    <a:satMod val="350000"/>
                  </a:srgbClr>
                </a:gs>
              </a:gsLst>
              <a:lin ang="16200000" scaled="1"/>
            </a:gradFill>
            <a:ln w="9525" cap="flat" cmpd="sng" algn="ctr">
              <a:solidFill>
                <a:srgbClr val="005275">
                  <a:shade val="95000"/>
                  <a:satMod val="105000"/>
                </a:srgbClr>
              </a:solidFill>
              <a:prstDash val="solid"/>
            </a:ln>
            <a:effectLst>
              <a:outerShdw blurRad="40000" dist="20000" dir="5400000" rotWithShape="0">
                <a:srgbClr val="000000">
                  <a:alpha val="38000"/>
                </a:srgbClr>
              </a:outerShdw>
            </a:effectLst>
          </c:spPr>
          <c:invertIfNegative val="0"/>
          <c:dLbls>
            <c:spPr>
              <a:noFill/>
              <a:ln>
                <a:noFill/>
              </a:ln>
              <a:effectLst/>
            </c:spPr>
            <c:txPr>
              <a:bodyPr/>
              <a:lstStyle/>
              <a:p>
                <a:pPr>
                  <a:defRPr>
                    <a:solidFill>
                      <a:schemeClr val="tx1">
                        <a:lumMod val="50000"/>
                      </a:schemeClr>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'Ark1'!$A$2:$A$8</c:f>
              <c:strCache>
                <c:ptCount val="7"/>
                <c:pt idx="0">
                  <c:v>Andre årsaker</c:v>
                </c:pt>
                <c:pt idx="1">
                  <c:v>Jeg tror ikke jeg får den tolken jeg ønsker</c:v>
                </c:pt>
                <c:pt idx="2">
                  <c:v>Jeg tror det er vanskelig å få tolk i helger</c:v>
                </c:pt>
                <c:pt idx="3">
                  <c:v>Det passer ikke å ha med tolk til det jeg skal gjøre</c:v>
                </c:pt>
                <c:pt idx="4">
                  <c:v>Jeg tror det er vanskelig å få tolk til korte oppdrag</c:v>
                </c:pt>
                <c:pt idx="5">
                  <c:v>Jeg tror det er vanskelig å få tolk på kveldstid</c:v>
                </c:pt>
                <c:pt idx="6">
                  <c:v>Jeg tror det er vanskelig å få tolk på kort varsel</c:v>
                </c:pt>
              </c:strCache>
            </c:strRef>
          </c:cat>
          <c:val>
            <c:numRef>
              <c:f>'Ark1'!$B$2:$B$8</c:f>
              <c:numCache>
                <c:formatCode>0%</c:formatCode>
                <c:ptCount val="7"/>
                <c:pt idx="0">
                  <c:v>0.12</c:v>
                </c:pt>
                <c:pt idx="1">
                  <c:v>0.1</c:v>
                </c:pt>
                <c:pt idx="2">
                  <c:v>0.12</c:v>
                </c:pt>
                <c:pt idx="3">
                  <c:v>0.13</c:v>
                </c:pt>
                <c:pt idx="4">
                  <c:v>0.15</c:v>
                </c:pt>
                <c:pt idx="5">
                  <c:v>0.16</c:v>
                </c:pt>
                <c:pt idx="6">
                  <c:v>0.22</c:v>
                </c:pt>
              </c:numCache>
            </c:numRef>
          </c:val>
        </c:ser>
        <c:dLbls>
          <c:showLegendKey val="0"/>
          <c:showVal val="1"/>
          <c:showCatName val="0"/>
          <c:showSerName val="0"/>
          <c:showPercent val="0"/>
          <c:showBubbleSize val="0"/>
        </c:dLbls>
        <c:gapWidth val="95"/>
        <c:overlap val="100"/>
        <c:axId val="43459712"/>
        <c:axId val="43462656"/>
      </c:barChart>
      <c:catAx>
        <c:axId val="43459712"/>
        <c:scaling>
          <c:orientation val="minMax"/>
        </c:scaling>
        <c:delete val="0"/>
        <c:axPos val="l"/>
        <c:numFmt formatCode="General" sourceLinked="0"/>
        <c:majorTickMark val="none"/>
        <c:minorTickMark val="none"/>
        <c:tickLblPos val="nextTo"/>
        <c:txPr>
          <a:bodyPr/>
          <a:lstStyle/>
          <a:p>
            <a:pPr algn="just">
              <a:defRPr sz="1600" b="0">
                <a:latin typeface="Arial" panose="020B0604020202020204" pitchFamily="34" charset="0"/>
                <a:cs typeface="Arial" panose="020B0604020202020204" pitchFamily="34" charset="0"/>
              </a:defRPr>
            </a:pPr>
            <a:endParaRPr lang="nb-NO"/>
          </a:p>
        </c:txPr>
        <c:crossAx val="43462656"/>
        <c:crosses val="autoZero"/>
        <c:auto val="1"/>
        <c:lblAlgn val="ctr"/>
        <c:lblOffset val="100"/>
        <c:noMultiLvlLbl val="0"/>
      </c:catAx>
      <c:valAx>
        <c:axId val="43462656"/>
        <c:scaling>
          <c:orientation val="minMax"/>
        </c:scaling>
        <c:delete val="1"/>
        <c:axPos val="b"/>
        <c:numFmt formatCode="0%" sourceLinked="1"/>
        <c:majorTickMark val="none"/>
        <c:minorTickMark val="none"/>
        <c:tickLblPos val="nextTo"/>
        <c:crossAx val="43459712"/>
        <c:crosses val="autoZero"/>
        <c:crossBetween val="between"/>
      </c:valAx>
      <c:spPr>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plotArea>
    <c:plotVisOnly val="1"/>
    <c:dispBlanksAs val="gap"/>
    <c:showDLblsOverMax val="0"/>
  </c:chart>
  <c:txPr>
    <a:bodyPr/>
    <a:lstStyle/>
    <a:p>
      <a:pPr>
        <a:defRPr sz="1800"/>
      </a:pPr>
      <a:endParaRPr lang="nb-NO"/>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'Ark1'!$B$1</c:f>
              <c:strCache>
                <c:ptCount val="1"/>
                <c:pt idx="0">
                  <c:v>   </c:v>
                </c:pt>
              </c:strCache>
            </c:strRef>
          </c:tx>
          <c:spPr>
            <a:gradFill rotWithShape="1">
              <a:gsLst>
                <a:gs pos="0">
                  <a:srgbClr val="005B82">
                    <a:tint val="50000"/>
                    <a:satMod val="300000"/>
                  </a:srgbClr>
                </a:gs>
                <a:gs pos="35000">
                  <a:srgbClr val="005B82">
                    <a:tint val="37000"/>
                    <a:satMod val="300000"/>
                  </a:srgbClr>
                </a:gs>
                <a:gs pos="100000">
                  <a:srgbClr val="005B82">
                    <a:tint val="15000"/>
                    <a:satMod val="350000"/>
                  </a:srgbClr>
                </a:gs>
              </a:gsLst>
              <a:lin ang="16200000" scaled="1"/>
            </a:gradFill>
            <a:ln w="9525" cap="flat" cmpd="sng" algn="ctr">
              <a:solidFill>
                <a:srgbClr val="005B82">
                  <a:shade val="95000"/>
                  <a:satMod val="105000"/>
                </a:srgbClr>
              </a:solidFill>
              <a:prstDash val="solid"/>
            </a:ln>
            <a:effectLst>
              <a:outerShdw blurRad="40000" dist="20000" dir="5400000" rotWithShape="0">
                <a:srgbClr val="000000">
                  <a:alpha val="38000"/>
                </a:srgbClr>
              </a:outerShdw>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Jeg vet ikke hva bildetolk er</c:v>
                </c:pt>
                <c:pt idx="1">
                  <c:v>Nei, jeg har ikke tilgang til tjenesten</c:v>
                </c:pt>
                <c:pt idx="2">
                  <c:v>Jeg har utstyr/programvare, men bruker det ikke</c:v>
                </c:pt>
                <c:pt idx="3">
                  <c:v>Ja, men det fungerer ikke alltid bra</c:v>
                </c:pt>
                <c:pt idx="4">
                  <c:v>Ja, og det fungerer bra</c:v>
                </c:pt>
              </c:strCache>
            </c:strRef>
          </c:cat>
          <c:val>
            <c:numRef>
              <c:f>'Ark1'!$B$2:$B$6</c:f>
              <c:numCache>
                <c:formatCode>0%</c:formatCode>
                <c:ptCount val="5"/>
                <c:pt idx="0">
                  <c:v>0.09</c:v>
                </c:pt>
                <c:pt idx="1">
                  <c:v>0.56000000000000005</c:v>
                </c:pt>
                <c:pt idx="2">
                  <c:v>0.08</c:v>
                </c:pt>
                <c:pt idx="3">
                  <c:v>0.1</c:v>
                </c:pt>
                <c:pt idx="4">
                  <c:v>0.17</c:v>
                </c:pt>
              </c:numCache>
            </c:numRef>
          </c:val>
        </c:ser>
        <c:dLbls>
          <c:dLblPos val="inEnd"/>
          <c:showLegendKey val="0"/>
          <c:showVal val="1"/>
          <c:showCatName val="0"/>
          <c:showSerName val="0"/>
          <c:showPercent val="0"/>
          <c:showBubbleSize val="0"/>
        </c:dLbls>
        <c:gapWidth val="95"/>
        <c:overlap val="100"/>
        <c:axId val="43510016"/>
        <c:axId val="43525248"/>
      </c:barChart>
      <c:catAx>
        <c:axId val="43510016"/>
        <c:scaling>
          <c:orientation val="minMax"/>
        </c:scaling>
        <c:delete val="0"/>
        <c:axPos val="l"/>
        <c:numFmt formatCode="General" sourceLinked="0"/>
        <c:majorTickMark val="none"/>
        <c:minorTickMark val="none"/>
        <c:tickLblPos val="nextTo"/>
        <c:txPr>
          <a:bodyPr anchor="ctr" anchorCtr="0"/>
          <a:lstStyle/>
          <a:p>
            <a:pPr>
              <a:defRPr sz="2000" b="0" spc="0">
                <a:latin typeface="Arial" panose="020B0604020202020204" pitchFamily="34" charset="0"/>
                <a:cs typeface="Arial" panose="020B0604020202020204" pitchFamily="34" charset="0"/>
              </a:defRPr>
            </a:pPr>
            <a:endParaRPr lang="nb-NO"/>
          </a:p>
        </c:txPr>
        <c:crossAx val="43525248"/>
        <c:crosses val="autoZero"/>
        <c:auto val="1"/>
        <c:lblAlgn val="ctr"/>
        <c:lblOffset val="100"/>
        <c:noMultiLvlLbl val="0"/>
      </c:catAx>
      <c:valAx>
        <c:axId val="43525248"/>
        <c:scaling>
          <c:orientation val="minMax"/>
        </c:scaling>
        <c:delete val="1"/>
        <c:axPos val="b"/>
        <c:numFmt formatCode="0%" sourceLinked="1"/>
        <c:majorTickMark val="none"/>
        <c:minorTickMark val="none"/>
        <c:tickLblPos val="nextTo"/>
        <c:crossAx val="43510016"/>
        <c:crosses val="autoZero"/>
        <c:crossBetween val="between"/>
      </c:valAx>
      <c:spPr>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nb-NO"/>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a:pPr>
            <a:r>
              <a:rPr lang="nb-NO"/>
              <a:t>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'Ark1'!$B$1</c:f>
              <c:strCache>
                <c:ptCount val="1"/>
                <c:pt idx="0">
                  <c:v>Salg</c:v>
                </c:pt>
              </c:strCache>
            </c:strRef>
          </c:tx>
          <c:dPt>
            <c:idx val="0"/>
            <c:bubble3D val="0"/>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dPt>
          <c:dPt>
            <c:idx val="1"/>
            <c:bubble3D val="0"/>
            <c:spPr>
              <a:solidFill>
                <a:schemeClr val="accent2"/>
              </a:solidFill>
              <a:ln w="25400" cap="flat" cmpd="sng" algn="ctr">
                <a:solidFill>
                  <a:schemeClr val="accent2">
                    <a:shade val="50000"/>
                  </a:schemeClr>
                </a:solidFill>
                <a:prstDash val="solid"/>
              </a:ln>
              <a:effectLst/>
            </c:spPr>
          </c:dPt>
          <c:dPt>
            <c:idx val="2"/>
            <c:bubble3D val="0"/>
          </c:dPt>
          <c:dPt>
            <c:idx val="3"/>
            <c:bubble3D val="0"/>
            <c:spPr>
              <a:solidFill>
                <a:schemeClr val="tx1">
                  <a:lumMod val="50000"/>
                </a:schemeClr>
              </a:solidFill>
              <a:ln w="25400" cap="flat" cmpd="sng" algn="ctr">
                <a:solidFill>
                  <a:schemeClr val="dk1">
                    <a:shade val="50000"/>
                  </a:schemeClr>
                </a:solidFill>
                <a:prstDash val="solid"/>
              </a:ln>
              <a:effectLst/>
            </c:spPr>
          </c:dPt>
          <c:dPt>
            <c:idx val="4"/>
            <c:bubble3D val="0"/>
            <c:spPr>
              <a:solidFill>
                <a:schemeClr val="dk1"/>
              </a:solidFill>
              <a:ln w="25400" cap="flat" cmpd="sng" algn="ctr">
                <a:solidFill>
                  <a:schemeClr val="dk1">
                    <a:shade val="50000"/>
                  </a:schemeClr>
                </a:solidFill>
                <a:prstDash val="solid"/>
              </a:ln>
              <a:effectLst/>
            </c:spPr>
          </c:dPt>
          <c:dLbls>
            <c:dLbl>
              <c:idx val="0"/>
              <c:layout>
                <c:manualLayout>
                  <c:x val="-0.26500376689024985"/>
                  <c:y val="-0.14740045378188024"/>
                </c:manualLayout>
              </c:layout>
              <c:spPr/>
              <c:txPr>
                <a:bodyPr/>
                <a:lstStyle/>
                <a:p>
                  <a:pPr>
                    <a:defRPr sz="2400">
                      <a:solidFill>
                        <a:schemeClr val="accent1">
                          <a:lumMod val="10000"/>
                        </a:schemeClr>
                      </a:solidFill>
                      <a:latin typeface="+mn-lt"/>
                      <a:cs typeface="Arial" panose="020B0604020202020204" pitchFamily="34" charset="0"/>
                    </a:defRPr>
                  </a:pPr>
                  <a:endParaRPr lang="nb-NO"/>
                </a:p>
              </c:txPr>
              <c:showLegendKey val="0"/>
              <c:showVal val="0"/>
              <c:showCatName val="1"/>
              <c:showSerName val="0"/>
              <c:showPercent val="1"/>
              <c:showBubbleSize val="0"/>
              <c:extLst>
                <c:ext xmlns:c15="http://schemas.microsoft.com/office/drawing/2012/chart" uri="{CE6537A1-D6FC-4f65-9D91-7224C49458BB}"/>
              </c:extLst>
            </c:dLbl>
            <c:dLbl>
              <c:idx val="1"/>
              <c:layout>
                <c:manualLayout>
                  <c:x val="0.19772820064158647"/>
                  <c:y val="-0.22815600933153724"/>
                </c:manualLayout>
              </c:layout>
              <c:spPr/>
              <c:txPr>
                <a:bodyPr/>
                <a:lstStyle/>
                <a:p>
                  <a:pPr>
                    <a:defRPr sz="2400">
                      <a:solidFill>
                        <a:schemeClr val="accent1">
                          <a:lumMod val="10000"/>
                        </a:schemeClr>
                      </a:solidFill>
                      <a:latin typeface="+mn-lt"/>
                      <a:cs typeface="Arial" panose="020B0604020202020204" pitchFamily="34" charset="0"/>
                    </a:defRPr>
                  </a:pPr>
                  <a:endParaRPr lang="nb-NO"/>
                </a:p>
              </c:txPr>
              <c:showLegendKey val="0"/>
              <c:showVal val="0"/>
              <c:showCatName val="1"/>
              <c:showSerName val="0"/>
              <c:showPercent val="1"/>
              <c:showBubbleSize val="0"/>
              <c:extLst>
                <c:ext xmlns:c15="http://schemas.microsoft.com/office/drawing/2012/chart" uri="{CE6537A1-D6FC-4f65-9D91-7224C49458BB}"/>
              </c:extLst>
            </c:dLbl>
            <c:dLbl>
              <c:idx val="2"/>
              <c:layout>
                <c:manualLayout>
                  <c:x val="0"/>
                  <c:y val="1.7110164530836858E-2"/>
                </c:manualLayout>
              </c:layout>
              <c:tx>
                <c:rich>
                  <a:bodyPr/>
                  <a:lstStyle/>
                  <a:p>
                    <a:pPr>
                      <a:defRPr sz="1800">
                        <a:solidFill>
                          <a:schemeClr val="accent1">
                            <a:lumMod val="10000"/>
                          </a:schemeClr>
                        </a:solidFill>
                      </a:defRPr>
                    </a:pPr>
                    <a:r>
                      <a:rPr lang="en-US" sz="1800" dirty="0" smtClean="0">
                        <a:solidFill>
                          <a:schemeClr val="accent1">
                            <a:lumMod val="10000"/>
                          </a:schemeClr>
                        </a:solidFill>
                      </a:rPr>
                      <a:t>(…) </a:t>
                    </a:r>
                    <a:r>
                      <a:rPr lang="en-US" sz="1800" dirty="0">
                        <a:solidFill>
                          <a:schemeClr val="accent1">
                            <a:lumMod val="10000"/>
                          </a:schemeClr>
                        </a:solidFill>
                      </a:rPr>
                      <a:t>fungerer ikke alltid bra
10 %</a:t>
                    </a:r>
                    <a:endParaRPr lang="en-US" sz="1800" dirty="0"/>
                  </a:p>
                </c:rich>
              </c:tx>
              <c:spPr/>
              <c:showLegendKey val="0"/>
              <c:showVal val="0"/>
              <c:showCatName val="1"/>
              <c:showSerName val="0"/>
              <c:showPercent val="1"/>
              <c:showBubbleSize val="0"/>
              <c:extLst>
                <c:ext xmlns:c15="http://schemas.microsoft.com/office/drawing/2012/chart" uri="{CE6537A1-D6FC-4f65-9D91-7224C49458BB}"/>
              </c:extLst>
            </c:dLbl>
            <c:dLbl>
              <c:idx val="3"/>
              <c:layout>
                <c:manualLayout>
                  <c:x val="2.5428210362593552E-2"/>
                  <c:y val="-4.9192412637639307E-2"/>
                </c:manualLayout>
              </c:layout>
              <c:tx>
                <c:rich>
                  <a:bodyPr/>
                  <a:lstStyle/>
                  <a:p>
                    <a:pPr>
                      <a:defRPr sz="1800">
                        <a:solidFill>
                          <a:schemeClr val="accent1">
                            <a:lumMod val="10000"/>
                          </a:schemeClr>
                        </a:solidFill>
                      </a:defRPr>
                    </a:pPr>
                    <a:r>
                      <a:rPr lang="nb-NO" sz="1800" dirty="0" smtClean="0">
                        <a:solidFill>
                          <a:schemeClr val="accent1">
                            <a:lumMod val="10000"/>
                          </a:schemeClr>
                        </a:solidFill>
                      </a:rPr>
                      <a:t>(…) bruker </a:t>
                    </a:r>
                    <a:r>
                      <a:rPr lang="nb-NO" sz="1800" dirty="0">
                        <a:solidFill>
                          <a:schemeClr val="accent1">
                            <a:lumMod val="10000"/>
                          </a:schemeClr>
                        </a:solidFill>
                      </a:rPr>
                      <a:t>det ikke
8 %</a:t>
                    </a:r>
                    <a:endParaRPr lang="nb-NO" sz="1800" dirty="0"/>
                  </a:p>
                </c:rich>
              </c:tx>
              <c:spPr/>
              <c:showLegendKey val="0"/>
              <c:showVal val="0"/>
              <c:showCatName val="1"/>
              <c:showSerName val="0"/>
              <c:showPercent val="1"/>
              <c:showBubbleSize val="0"/>
              <c:extLst>
                <c:ext xmlns:c15="http://schemas.microsoft.com/office/drawing/2012/chart" uri="{CE6537A1-D6FC-4f65-9D91-7224C49458BB}"/>
              </c:extLst>
            </c:dLbl>
            <c:dLbl>
              <c:idx val="4"/>
              <c:layout>
                <c:manualLayout>
                  <c:x val="9.5649484786623898E-2"/>
                  <c:y val="-3.0708161556661428E-3"/>
                </c:manualLayout>
              </c:layout>
              <c:spPr/>
              <c:txPr>
                <a:bodyPr/>
                <a:lstStyle/>
                <a:p>
                  <a:pPr>
                    <a:defRPr sz="1800">
                      <a:solidFill>
                        <a:schemeClr val="accent1">
                          <a:lumMod val="10000"/>
                        </a:schemeClr>
                      </a:solidFill>
                    </a:defRPr>
                  </a:pPr>
                  <a:endParaRPr lang="nb-NO"/>
                </a:p>
              </c:txP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a:solidFill>
                      <a:schemeClr val="accent1">
                        <a:lumMod val="10000"/>
                      </a:schemeClr>
                    </a:solidFill>
                  </a:defRPr>
                </a:pPr>
                <a:endParaRPr lang="nb-NO"/>
              </a:p>
            </c:txPr>
            <c:showLegendKey val="0"/>
            <c:showVal val="0"/>
            <c:showCatName val="1"/>
            <c:showSerName val="0"/>
            <c:showPercent val="1"/>
            <c:showBubbleSize val="0"/>
            <c:showLeaderLines val="0"/>
            <c:extLst>
              <c:ext xmlns:c15="http://schemas.microsoft.com/office/drawing/2012/chart" uri="{CE6537A1-D6FC-4f65-9D91-7224C49458BB}"/>
            </c:extLst>
          </c:dLbls>
          <c:cat>
            <c:strRef>
              <c:f>'Ark1'!$A$2:$A$6</c:f>
              <c:strCache>
                <c:ptCount val="5"/>
                <c:pt idx="0">
                  <c:v>Nei, jeg har ikke tilgang til tjenesten</c:v>
                </c:pt>
                <c:pt idx="1">
                  <c:v>Ja, og det fungerer bra</c:v>
                </c:pt>
                <c:pt idx="2">
                  <c:v>Ja, men det fungerer ikke alltid bra</c:v>
                </c:pt>
                <c:pt idx="3">
                  <c:v>Jeg har utstyr/ programvare, men bruker det ikke</c:v>
                </c:pt>
                <c:pt idx="4">
                  <c:v>Jeg vet ikke hva bildetolk er </c:v>
                </c:pt>
              </c:strCache>
            </c:strRef>
          </c:cat>
          <c:val>
            <c:numRef>
              <c:f>'Ark1'!$B$2:$B$6</c:f>
              <c:numCache>
                <c:formatCode>0%</c:formatCode>
                <c:ptCount val="5"/>
                <c:pt idx="0">
                  <c:v>0.56000000000000005</c:v>
                </c:pt>
                <c:pt idx="1">
                  <c:v>0.17</c:v>
                </c:pt>
                <c:pt idx="2">
                  <c:v>0.1</c:v>
                </c:pt>
                <c:pt idx="3">
                  <c:v>0.08</c:v>
                </c:pt>
                <c:pt idx="4">
                  <c:v>0.09</c:v>
                </c:pt>
              </c:numCache>
            </c:numRef>
          </c:val>
        </c:ser>
        <c:dLbls>
          <c:showLegendKey val="0"/>
          <c:showVal val="0"/>
          <c:showCatName val="1"/>
          <c:showSerName val="0"/>
          <c:showPercent val="1"/>
          <c:showBubbleSize val="0"/>
          <c:showLeaderLines val="0"/>
        </c:dLbls>
      </c:pie3DChart>
    </c:plotArea>
    <c:plotVisOnly val="1"/>
    <c:dispBlanksAs val="gap"/>
    <c:showDLblsOverMax val="0"/>
  </c:chart>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nb-NO" dirty="0" smtClean="0"/>
              <a:t> </a:t>
            </a:r>
            <a:endParaRPr lang="nb-NO" dirty="0"/>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9475308641975315E-2"/>
          <c:y val="0.24252010014222389"/>
          <c:w val="0.84104938271604934"/>
          <c:h val="0.72643656167759219"/>
        </c:manualLayout>
      </c:layout>
      <c:pie3DChart>
        <c:varyColors val="1"/>
        <c:ser>
          <c:idx val="0"/>
          <c:order val="0"/>
          <c:tx>
            <c:strRef>
              <c:f>'Ark1'!$B$1</c:f>
              <c:strCache>
                <c:ptCount val="1"/>
                <c:pt idx="0">
                  <c:v>Salg</c:v>
                </c:pt>
              </c:strCache>
            </c:strRef>
          </c:tx>
          <c:dPt>
            <c:idx val="0"/>
            <c:bubble3D val="0"/>
            <c:spP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t="100000" r="100000"/>
                </a:path>
                <a:tileRect l="-100000" b="-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flip="none" rotWithShape="1">
                <a:gsLst>
                  <a:gs pos="0">
                    <a:srgbClr val="005B82">
                      <a:tint val="50000"/>
                      <a:satMod val="300000"/>
                    </a:srgbClr>
                  </a:gs>
                  <a:gs pos="35000">
                    <a:srgbClr val="005B82">
                      <a:tint val="37000"/>
                      <a:satMod val="300000"/>
                    </a:srgbClr>
                  </a:gs>
                  <a:gs pos="100000">
                    <a:srgbClr val="005B82">
                      <a:tint val="15000"/>
                      <a:satMod val="350000"/>
                    </a:srgbClr>
                  </a:gs>
                </a:gsLst>
                <a:lin ang="2700000" scaled="1"/>
                <a:tileRect/>
              </a:gradFill>
              <a:ln w="9525" cap="flat" cmpd="sng" algn="ctr">
                <a:solidFill>
                  <a:srgbClr val="005B82">
                    <a:shade val="95000"/>
                    <a:satMod val="105000"/>
                  </a:srgbClr>
                </a:solidFill>
                <a:prstDash val="solid"/>
              </a:ln>
              <a:effectLst>
                <a:outerShdw blurRad="40000" dist="20000" dir="5400000" rotWithShape="0">
                  <a:srgbClr val="000000">
                    <a:alpha val="38000"/>
                  </a:srgbClr>
                </a:outerShdw>
              </a:effectLst>
            </c:spPr>
          </c:dPt>
          <c:dPt>
            <c:idx val="2"/>
            <c:bubble3D val="0"/>
            <c:spPr>
              <a:gradFill flip="none" rotWithShape="1">
                <a:gsLst>
                  <a:gs pos="0">
                    <a:srgbClr val="C30000">
                      <a:shade val="51000"/>
                      <a:satMod val="130000"/>
                    </a:srgbClr>
                  </a:gs>
                  <a:gs pos="80000">
                    <a:srgbClr val="C30000">
                      <a:shade val="93000"/>
                      <a:satMod val="130000"/>
                    </a:srgbClr>
                  </a:gs>
                  <a:gs pos="100000">
                    <a:srgbClr val="C30000">
                      <a:shade val="94000"/>
                      <a:satMod val="13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delete val="1"/>
              <c:extLst>
                <c:ext xmlns:c15="http://schemas.microsoft.com/office/drawing/2012/chart" uri="{CE6537A1-D6FC-4f65-9D91-7224C49458BB}"/>
              </c:extLst>
            </c:dLbl>
            <c:dLbl>
              <c:idx val="1"/>
              <c:layout>
                <c:manualLayout>
                  <c:x val="0.19900803198211334"/>
                  <c:y val="3.3833904519325497E-2"/>
                </c:manualLayout>
              </c:layout>
              <c:showLegendKey val="0"/>
              <c:showVal val="0"/>
              <c:showCatName val="1"/>
              <c:showSerName val="0"/>
              <c:showPercent val="1"/>
              <c:showBubbleSize val="0"/>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a:lstStyle/>
              <a:p>
                <a:pPr>
                  <a:defRPr sz="2400"/>
                </a:pPr>
                <a:endParaRPr lang="nb-NO"/>
              </a:p>
            </c:txPr>
            <c:showLegendKey val="0"/>
            <c:showVal val="0"/>
            <c:showCatName val="1"/>
            <c:showSerName val="0"/>
            <c:showPercent val="1"/>
            <c:showBubbleSize val="0"/>
            <c:showLeaderLines val="1"/>
            <c:extLst>
              <c:ext xmlns:c15="http://schemas.microsoft.com/office/drawing/2012/chart" uri="{CE6537A1-D6FC-4f65-9D91-7224C49458BB}"/>
            </c:extLst>
          </c:dLbls>
          <c:cat>
            <c:strRef>
              <c:f>'Ark1'!$A$2:$A$4</c:f>
              <c:strCache>
                <c:ptCount val="3"/>
                <c:pt idx="0">
                  <c:v>Kommunikasjonen fungerer godt.            Det oppstår sjelden misforståelser. </c:v>
                </c:pt>
                <c:pt idx="1">
                  <c:v>Det varierer</c:v>
                </c:pt>
                <c:pt idx="2">
                  <c:v>Kommunikasjonen fungerer dårlig. Det oppstår ofte misforståelser. </c:v>
                </c:pt>
              </c:strCache>
            </c:strRef>
          </c:cat>
          <c:val>
            <c:numRef>
              <c:f>'Ark1'!$B$2:$B$4</c:f>
              <c:numCache>
                <c:formatCode>0%</c:formatCode>
                <c:ptCount val="3"/>
                <c:pt idx="0">
                  <c:v>0.6</c:v>
                </c:pt>
                <c:pt idx="1">
                  <c:v>0.34</c:v>
                </c:pt>
                <c:pt idx="2">
                  <c:v>0.06</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nb-NO"/>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4.0972465247399621E-2"/>
          <c:y val="5.5547254082874288E-2"/>
          <c:w val="0.95845654709827943"/>
          <c:h val="0.84802775085865345"/>
        </c:manualLayout>
      </c:layout>
      <c:barChart>
        <c:barDir val="bar"/>
        <c:grouping val="clustered"/>
        <c:varyColors val="0"/>
        <c:ser>
          <c:idx val="0"/>
          <c:order val="0"/>
          <c:tx>
            <c:strRef>
              <c:f>'Ark1'!$B$1</c:f>
              <c:strCache>
                <c:ptCount val="1"/>
                <c:pt idx="0">
                  <c:v>   </c:v>
                </c:pt>
              </c:strCache>
            </c:strRef>
          </c:tx>
          <c:spPr>
            <a:gradFill rotWithShape="1">
              <a:gsLst>
                <a:gs pos="0">
                  <a:srgbClr val="005275">
                    <a:shade val="51000"/>
                    <a:satMod val="130000"/>
                  </a:srgbClr>
                </a:gs>
                <a:gs pos="80000">
                  <a:srgbClr val="005275">
                    <a:shade val="93000"/>
                    <a:satMod val="130000"/>
                  </a:srgbClr>
                </a:gs>
                <a:gs pos="100000">
                  <a:srgbClr val="005275">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rgbClr val="C30000">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invertIfNegative val="0"/>
            <c:bubble3D val="0"/>
            <c:spPr>
              <a:solidFill>
                <a:srgbClr val="C30000">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invertIfNegative val="0"/>
            <c:bubble3D val="0"/>
            <c:spPr>
              <a:solidFill>
                <a:srgbClr val="C30000">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5"/>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6"/>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7"/>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8"/>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9"/>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0"/>
            <c:invertIfNegative val="0"/>
            <c:bubble3D val="0"/>
            <c:spPr>
              <a:gradFill rotWithShape="1">
                <a:gsLst>
                  <a:gs pos="0">
                    <a:srgbClr val="005B82">
                      <a:shade val="51000"/>
                      <a:satMod val="130000"/>
                    </a:srgbClr>
                  </a:gs>
                  <a:gs pos="80000">
                    <a:srgbClr val="005B82">
                      <a:shade val="93000"/>
                      <a:satMod val="130000"/>
                    </a:srgbClr>
                  </a:gs>
                  <a:gs pos="100000">
                    <a:srgbClr val="005B8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1"/>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2"/>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3"/>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4"/>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5"/>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6"/>
            <c:invertIfNegative val="0"/>
            <c:bubble3D val="0"/>
            <c:spPr>
              <a:gradFill rotWithShape="1">
                <a:gsLst>
                  <a:gs pos="0">
                    <a:srgbClr val="06893A">
                      <a:shade val="51000"/>
                      <a:satMod val="130000"/>
                    </a:srgbClr>
                  </a:gs>
                  <a:gs pos="80000">
                    <a:srgbClr val="06893A">
                      <a:shade val="93000"/>
                      <a:satMod val="130000"/>
                    </a:srgbClr>
                  </a:gs>
                  <a:gs pos="100000">
                    <a:srgbClr val="06893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3.1854379977246869E-2"/>
                  <c:y val="-8.8605846311415361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0337504740235114E-2"/>
                  <c:y val="2.215146157785384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5168752370117557E-2"/>
                  <c:y val="2.0599115057831012E-4"/>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1012514220706452E-3"/>
                  <c:y val="-4.631207816291475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9.1012514220706452E-3"/>
                  <c:y val="5.336949893742752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5843761850587785E-3"/>
                  <c:y val="2.0599115057831012E-4"/>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2950904804003945E-3"/>
                  <c:y val="2.215146157785384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4.2950904804003945E-3"/>
                  <c:y val="2.215146157785384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4.2950904804003945E-3"/>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3.1188683933173747E-3"/>
                  <c:y val="-1.7442095730593575E-7"/>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3.1188683933173747E-3"/>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8820629503223359E-2"/>
                  <c:y val="0"/>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2.8820629503223359E-2"/>
                  <c:y val="-5.0948361629063833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2.8820629503223359E-2"/>
                  <c:y val="4.873321547127845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2.7303754266211604E-2"/>
                  <c:y val="0"/>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3.0336310350285826E-3"/>
                  <c:y val="-2.215146157785384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1">
                        <a:lumMod val="50000"/>
                      </a:schemeClr>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'Ark1'!$A$2:$A$18</c:f>
              <c:strCache>
                <c:ptCount val="17"/>
                <c:pt idx="0">
                  <c:v>Andre språk</c:v>
                </c:pt>
                <c:pt idx="1">
                  <c:v>Barnevern</c:v>
                </c:pt>
                <c:pt idx="2">
                  <c:v>Bildetolk</c:v>
                </c:pt>
                <c:pt idx="3">
                  <c:v>Forelesning</c:v>
                </c:pt>
                <c:pt idx="4">
                  <c:v>Navnedag</c:v>
                </c:pt>
                <c:pt idx="5">
                  <c:v>Psykolog</c:v>
                </c:pt>
                <c:pt idx="6">
                  <c:v>Sosialt</c:v>
                </c:pt>
                <c:pt idx="7">
                  <c:v>Teater</c:v>
                </c:pt>
                <c:pt idx="8">
                  <c:v>Politi</c:v>
                </c:pt>
                <c:pt idx="9">
                  <c:v>Kurs</c:v>
                </c:pt>
                <c:pt idx="10">
                  <c:v>Arbeid</c:v>
                </c:pt>
                <c:pt idx="11">
                  <c:v>Bisettelse</c:v>
                </c:pt>
                <c:pt idx="12">
                  <c:v>Konfirmasjon</c:v>
                </c:pt>
                <c:pt idx="13">
                  <c:v>Møter</c:v>
                </c:pt>
                <c:pt idx="14">
                  <c:v>Foreldremøte</c:v>
                </c:pt>
                <c:pt idx="15">
                  <c:v>Bryllup</c:v>
                </c:pt>
                <c:pt idx="16">
                  <c:v>Lege</c:v>
                </c:pt>
              </c:strCache>
            </c:strRef>
          </c:cat>
          <c:val>
            <c:numRef>
              <c:f>'Ark1'!$B$2:$B$18</c:f>
              <c:numCache>
                <c:formatCode>0.0</c:formatCode>
                <c:ptCount val="17"/>
                <c:pt idx="0">
                  <c:v>4.3</c:v>
                </c:pt>
                <c:pt idx="1">
                  <c:v>4.3</c:v>
                </c:pt>
                <c:pt idx="2">
                  <c:v>4.4000000000000004</c:v>
                </c:pt>
                <c:pt idx="3">
                  <c:v>4.5</c:v>
                </c:pt>
                <c:pt idx="4">
                  <c:v>4.5</c:v>
                </c:pt>
                <c:pt idx="5">
                  <c:v>4.5</c:v>
                </c:pt>
                <c:pt idx="6">
                  <c:v>4.5999999999999996</c:v>
                </c:pt>
                <c:pt idx="7">
                  <c:v>4.5999999999999996</c:v>
                </c:pt>
                <c:pt idx="8">
                  <c:v>4.5999999999999996</c:v>
                </c:pt>
                <c:pt idx="9">
                  <c:v>4.7</c:v>
                </c:pt>
                <c:pt idx="10">
                  <c:v>4.7</c:v>
                </c:pt>
                <c:pt idx="11">
                  <c:v>4.8</c:v>
                </c:pt>
                <c:pt idx="12">
                  <c:v>4.8</c:v>
                </c:pt>
                <c:pt idx="13">
                  <c:v>4.8</c:v>
                </c:pt>
                <c:pt idx="14">
                  <c:v>4.8</c:v>
                </c:pt>
                <c:pt idx="15">
                  <c:v>5</c:v>
                </c:pt>
                <c:pt idx="16">
                  <c:v>5</c:v>
                </c:pt>
              </c:numCache>
            </c:numRef>
          </c:val>
        </c:ser>
        <c:dLbls>
          <c:showLegendKey val="0"/>
          <c:showVal val="1"/>
          <c:showCatName val="0"/>
          <c:showSerName val="0"/>
          <c:showPercent val="0"/>
          <c:showBubbleSize val="0"/>
        </c:dLbls>
        <c:gapWidth val="95"/>
        <c:axId val="95355264"/>
        <c:axId val="95356800"/>
      </c:barChart>
      <c:catAx>
        <c:axId val="95355264"/>
        <c:scaling>
          <c:orientation val="minMax"/>
        </c:scaling>
        <c:delete val="0"/>
        <c:axPos val="l"/>
        <c:numFmt formatCode="General" sourceLinked="0"/>
        <c:majorTickMark val="none"/>
        <c:minorTickMark val="none"/>
        <c:tickLblPos val="nextTo"/>
        <c:txPr>
          <a:bodyPr anchor="b"/>
          <a:lstStyle/>
          <a:p>
            <a:pPr>
              <a:defRPr sz="1600" b="0">
                <a:latin typeface="Arial" panose="020B0604020202020204" pitchFamily="34" charset="0"/>
                <a:cs typeface="Arial" panose="020B0604020202020204" pitchFamily="34" charset="0"/>
              </a:defRPr>
            </a:pPr>
            <a:endParaRPr lang="nb-NO"/>
          </a:p>
        </c:txPr>
        <c:crossAx val="95356800"/>
        <c:crosses val="autoZero"/>
        <c:auto val="1"/>
        <c:lblAlgn val="ctr"/>
        <c:lblOffset val="100"/>
        <c:noMultiLvlLbl val="0"/>
      </c:catAx>
      <c:valAx>
        <c:axId val="95356800"/>
        <c:scaling>
          <c:orientation val="minMax"/>
          <c:max val="6"/>
          <c:min val="1"/>
        </c:scaling>
        <c:delete val="0"/>
        <c:axPos val="b"/>
        <c:majorGridlines/>
        <c:numFmt formatCode="0.0" sourceLinked="1"/>
        <c:majorTickMark val="out"/>
        <c:minorTickMark val="none"/>
        <c:tickLblPos val="nextTo"/>
        <c:txPr>
          <a:bodyPr/>
          <a:lstStyle/>
          <a:p>
            <a:pPr>
              <a:defRPr sz="1100"/>
            </a:pPr>
            <a:endParaRPr lang="nb-NO"/>
          </a:p>
        </c:txPr>
        <c:crossAx val="95355264"/>
        <c:crosses val="autoZero"/>
        <c:crossBetween val="between"/>
        <c:majorUnit val="0.5"/>
      </c:valAx>
      <c:spPr>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plotArea>
    <c:plotVisOnly val="1"/>
    <c:dispBlanksAs val="gap"/>
    <c:showDLblsOverMax val="0"/>
  </c:chart>
  <c:spPr>
    <a:solidFill>
      <a:sysClr val="window" lastClr="FFFFFF"/>
    </a:solidFill>
  </c:spPr>
  <c:txPr>
    <a:bodyPr/>
    <a:lstStyle/>
    <a:p>
      <a:pPr>
        <a:defRPr sz="1800"/>
      </a:pPr>
      <a:endParaRPr lang="nb-NO"/>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0.39555388340962494"/>
          <c:y val="4.2933008570303195E-2"/>
          <c:w val="0.56084073108608867"/>
          <c:h val="0.9360248295675625"/>
        </c:manualLayout>
      </c:layout>
      <c:barChart>
        <c:barDir val="bar"/>
        <c:grouping val="clustered"/>
        <c:varyColors val="0"/>
        <c:ser>
          <c:idx val="0"/>
          <c:order val="0"/>
          <c:tx>
            <c:strRef>
              <c:f>'Ark1'!$B$1</c:f>
              <c:strCache>
                <c:ptCount val="1"/>
                <c:pt idx="0">
                  <c:v>   </c:v>
                </c:pt>
              </c:strCache>
            </c:strRef>
          </c:tx>
          <c:spPr>
            <a:gradFill rotWithShape="1">
              <a:gsLst>
                <a:gs pos="0">
                  <a:srgbClr val="005275">
                    <a:shade val="51000"/>
                    <a:satMod val="130000"/>
                  </a:srgbClr>
                </a:gs>
                <a:gs pos="80000">
                  <a:srgbClr val="005275">
                    <a:shade val="93000"/>
                    <a:satMod val="130000"/>
                  </a:srgbClr>
                </a:gs>
                <a:gs pos="100000">
                  <a:srgbClr val="005275">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'Ark1'!$A$2:$A$13</c:f>
              <c:strCache>
                <c:ptCount val="12"/>
                <c:pt idx="0">
                  <c:v>Info via Facebook</c:v>
                </c:pt>
                <c:pt idx="1">
                  <c:v>Ledsagertjeneste for døvblinde</c:v>
                </c:pt>
                <c:pt idx="2">
                  <c:v>Bedre IT-verktøy tolkebestilling</c:v>
                </c:pt>
                <c:pt idx="3">
                  <c:v>Mer info til samf. om døve/tolking</c:v>
                </c:pt>
                <c:pt idx="4">
                  <c:v>Bedre kvalitet på tolkeformidlingen</c:v>
                </c:pt>
                <c:pt idx="5">
                  <c:v>Flere ansatte og færre frilanstolker</c:v>
                </c:pt>
                <c:pt idx="6">
                  <c:v>Bildetolk</c:v>
                </c:pt>
                <c:pt idx="7">
                  <c:v>Bedre kvalitet på tolkene</c:v>
                </c:pt>
                <c:pt idx="8">
                  <c:v>Turnustjeneste for tolker</c:v>
                </c:pt>
                <c:pt idx="9">
                  <c:v>Tolk på offentlige arrangementer</c:v>
                </c:pt>
                <c:pt idx="10">
                  <c:v>Utvidet åpningstid på formidlingen</c:v>
                </c:pt>
                <c:pt idx="11">
                  <c:v>Akuttvaktordning</c:v>
                </c:pt>
              </c:strCache>
            </c:strRef>
          </c:cat>
          <c:val>
            <c:numRef>
              <c:f>'Ark1'!$B$2:$B$13</c:f>
              <c:numCache>
                <c:formatCode>0%</c:formatCode>
                <c:ptCount val="12"/>
                <c:pt idx="0">
                  <c:v>7.0000000000000007E-2</c:v>
                </c:pt>
                <c:pt idx="1">
                  <c:v>0.08</c:v>
                </c:pt>
                <c:pt idx="2">
                  <c:v>0.13</c:v>
                </c:pt>
                <c:pt idx="3">
                  <c:v>0.15</c:v>
                </c:pt>
                <c:pt idx="4">
                  <c:v>0.18</c:v>
                </c:pt>
                <c:pt idx="5">
                  <c:v>0.18</c:v>
                </c:pt>
                <c:pt idx="6">
                  <c:v>0.22</c:v>
                </c:pt>
                <c:pt idx="7">
                  <c:v>0.28000000000000003</c:v>
                </c:pt>
                <c:pt idx="8">
                  <c:v>0.28999999999999998</c:v>
                </c:pt>
                <c:pt idx="9">
                  <c:v>0.34</c:v>
                </c:pt>
                <c:pt idx="10">
                  <c:v>0.41</c:v>
                </c:pt>
                <c:pt idx="11">
                  <c:v>0.56999999999999995</c:v>
                </c:pt>
              </c:numCache>
            </c:numRef>
          </c:val>
        </c:ser>
        <c:dLbls>
          <c:showLegendKey val="0"/>
          <c:showVal val="1"/>
          <c:showCatName val="0"/>
          <c:showSerName val="0"/>
          <c:showPercent val="0"/>
          <c:showBubbleSize val="0"/>
        </c:dLbls>
        <c:gapWidth val="150"/>
        <c:axId val="105852928"/>
        <c:axId val="105854464"/>
      </c:barChart>
      <c:catAx>
        <c:axId val="105852928"/>
        <c:scaling>
          <c:orientation val="minMax"/>
        </c:scaling>
        <c:delete val="0"/>
        <c:axPos val="l"/>
        <c:numFmt formatCode="General" sourceLinked="0"/>
        <c:majorTickMark val="none"/>
        <c:minorTickMark val="none"/>
        <c:tickLblPos val="nextTo"/>
        <c:txPr>
          <a:bodyPr/>
          <a:lstStyle/>
          <a:p>
            <a:pPr>
              <a:defRPr sz="1600">
                <a:latin typeface="Arial" panose="020B0604020202020204" pitchFamily="34" charset="0"/>
                <a:cs typeface="Arial" panose="020B0604020202020204" pitchFamily="34" charset="0"/>
              </a:defRPr>
            </a:pPr>
            <a:endParaRPr lang="nb-NO"/>
          </a:p>
        </c:txPr>
        <c:crossAx val="105854464"/>
        <c:crosses val="autoZero"/>
        <c:auto val="1"/>
        <c:lblAlgn val="ctr"/>
        <c:lblOffset val="100"/>
        <c:noMultiLvlLbl val="0"/>
      </c:catAx>
      <c:valAx>
        <c:axId val="105854464"/>
        <c:scaling>
          <c:orientation val="minMax"/>
        </c:scaling>
        <c:delete val="1"/>
        <c:axPos val="b"/>
        <c:numFmt formatCode="0%" sourceLinked="1"/>
        <c:majorTickMark val="none"/>
        <c:minorTickMark val="none"/>
        <c:tickLblPos val="nextTo"/>
        <c:crossAx val="105852928"/>
        <c:crosses val="autoZero"/>
        <c:crossBetween val="between"/>
      </c:valAx>
      <c:spPr>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plotArea>
    <c:plotVisOnly val="1"/>
    <c:dispBlanksAs val="gap"/>
    <c:showDLblsOverMax val="0"/>
  </c:chart>
  <c:txPr>
    <a:bodyPr/>
    <a:lstStyle/>
    <a:p>
      <a:pPr>
        <a:defRPr sz="1800"/>
      </a:pPr>
      <a:endParaRPr lang="nb-NO"/>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0.5385</cdr:x>
      <cdr:y>0.14452</cdr:y>
    </cdr:from>
    <cdr:to>
      <cdr:x>0.55611</cdr:x>
      <cdr:y>0.18653</cdr:y>
    </cdr:to>
    <cdr:cxnSp macro="">
      <cdr:nvCxnSpPr>
        <cdr:cNvPr id="6" name="Rett linje 5"/>
        <cdr:cNvCxnSpPr/>
      </cdr:nvCxnSpPr>
      <cdr:spPr>
        <a:xfrm xmlns:a="http://schemas.openxmlformats.org/drawingml/2006/main" flipV="1">
          <a:off x="4431671" y="654114"/>
          <a:ext cx="144856" cy="19012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0.4516</cdr:x>
      <cdr:y>0.14052</cdr:y>
    </cdr:from>
    <cdr:to>
      <cdr:x>0.5044</cdr:x>
      <cdr:y>0.18653</cdr:y>
    </cdr:to>
    <cdr:cxnSp macro="">
      <cdr:nvCxnSpPr>
        <cdr:cNvPr id="10" name="Rett linje 9"/>
        <cdr:cNvCxnSpPr/>
      </cdr:nvCxnSpPr>
      <cdr:spPr>
        <a:xfrm xmlns:a="http://schemas.openxmlformats.org/drawingml/2006/main" flipH="1" flipV="1">
          <a:off x="3716448" y="636006"/>
          <a:ext cx="434566" cy="20823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0.457</cdr:x>
      <cdr:y>0.37026</cdr:y>
    </cdr:from>
    <cdr:to>
      <cdr:x>0.86982</cdr:x>
      <cdr:y>0.80666</cdr:y>
    </cdr:to>
    <cdr:sp macro="" textlink="">
      <cdr:nvSpPr>
        <cdr:cNvPr id="4" name="TekstSylinder 1"/>
        <cdr:cNvSpPr txBox="1"/>
      </cdr:nvSpPr>
      <cdr:spPr>
        <a:xfrm xmlns:a="http://schemas.openxmlformats.org/drawingml/2006/main">
          <a:off x="3826197" y="2016126"/>
          <a:ext cx="3456383" cy="237624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nb-NO" sz="2400" dirty="0" smtClean="0"/>
            <a:t>Kommunikasjonen </a:t>
          </a:r>
        </a:p>
        <a:p xmlns:a="http://schemas.openxmlformats.org/drawingml/2006/main">
          <a:pPr algn="ctr"/>
          <a:r>
            <a:rPr lang="nb-NO" sz="2400" dirty="0" smtClean="0"/>
            <a:t>fungerer godt.</a:t>
          </a:r>
        </a:p>
        <a:p xmlns:a="http://schemas.openxmlformats.org/drawingml/2006/main">
          <a:pPr algn="ctr"/>
          <a:r>
            <a:rPr lang="nb-NO" sz="2400" dirty="0" smtClean="0"/>
            <a:t>Det oppstår sjelden </a:t>
          </a:r>
        </a:p>
        <a:p xmlns:a="http://schemas.openxmlformats.org/drawingml/2006/main">
          <a:pPr algn="ctr"/>
          <a:r>
            <a:rPr lang="nb-NO" sz="2400" dirty="0" smtClean="0"/>
            <a:t>misforståelser. </a:t>
          </a:r>
        </a:p>
        <a:p xmlns:a="http://schemas.openxmlformats.org/drawingml/2006/main">
          <a:pPr algn="ctr"/>
          <a:r>
            <a:rPr lang="nb-NO" sz="2400" dirty="0" smtClean="0"/>
            <a:t>60 %</a:t>
          </a:r>
          <a:endParaRPr lang="nb-NO" sz="2400" dirty="0"/>
        </a:p>
      </cdr:txBody>
    </cdr:sp>
  </cdr:relSizeAnchor>
  <cdr:relSizeAnchor xmlns:cdr="http://schemas.openxmlformats.org/drawingml/2006/chartDrawing">
    <cdr:from>
      <cdr:x>0.16458</cdr:x>
      <cdr:y>0.02643</cdr:y>
    </cdr:from>
    <cdr:to>
      <cdr:x>0.76662</cdr:x>
      <cdr:y>0.29092</cdr:y>
    </cdr:to>
    <cdr:sp macro="" textlink="">
      <cdr:nvSpPr>
        <cdr:cNvPr id="2" name="TekstSylinder 1"/>
        <cdr:cNvSpPr txBox="1"/>
      </cdr:nvSpPr>
      <cdr:spPr>
        <a:xfrm xmlns:a="http://schemas.openxmlformats.org/drawingml/2006/main">
          <a:off x="1377925" y="143918"/>
          <a:ext cx="5040557" cy="144015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pPr algn="ctr"/>
          <a:r>
            <a:rPr lang="nb-NO" sz="2400" dirty="0" smtClean="0"/>
            <a:t>Kommunikasjonen fungerer dårlig.</a:t>
          </a:r>
        </a:p>
        <a:p xmlns:a="http://schemas.openxmlformats.org/drawingml/2006/main">
          <a:pPr algn="ctr"/>
          <a:r>
            <a:rPr lang="nb-NO" sz="2400" dirty="0" smtClean="0"/>
            <a:t>Det oppstår ofte misforståelser. </a:t>
          </a:r>
        </a:p>
        <a:p xmlns:a="http://schemas.openxmlformats.org/drawingml/2006/main">
          <a:pPr algn="ctr"/>
          <a:r>
            <a:rPr lang="nb-NO" sz="2400" dirty="0" smtClean="0"/>
            <a:t>6 %</a:t>
          </a:r>
          <a:endParaRPr lang="nb-NO" sz="2400" dirty="0"/>
        </a:p>
      </cdr:txBody>
    </cdr:sp>
  </cdr:relSizeAnchor>
  <cdr:relSizeAnchor xmlns:cdr="http://schemas.openxmlformats.org/drawingml/2006/chartDrawing">
    <cdr:from>
      <cdr:x>0.61181</cdr:x>
      <cdr:y>0.23802</cdr:y>
    </cdr:from>
    <cdr:to>
      <cdr:x>1</cdr:x>
      <cdr:y>0.43638</cdr:y>
    </cdr:to>
    <cdr:sp macro="" textlink="">
      <cdr:nvSpPr>
        <cdr:cNvPr id="3" name="TekstSylinder 2"/>
        <cdr:cNvSpPr txBox="1"/>
      </cdr:nvSpPr>
      <cdr:spPr>
        <a:xfrm xmlns:a="http://schemas.openxmlformats.org/drawingml/2006/main">
          <a:off x="5122341" y="1296046"/>
          <a:ext cx="3250134" cy="10801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nb-NO"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0.78351</cdr:x>
      <cdr:y>0.93833</cdr:y>
    </cdr:from>
    <cdr:to>
      <cdr:x>0.85567</cdr:x>
      <cdr:y>0.98857</cdr:y>
    </cdr:to>
    <cdr:sp macro="" textlink="">
      <cdr:nvSpPr>
        <cdr:cNvPr id="2" name="TekstSylinder 1"/>
        <cdr:cNvSpPr txBox="1"/>
      </cdr:nvSpPr>
      <cdr:spPr>
        <a:xfrm xmlns:a="http://schemas.openxmlformats.org/drawingml/2006/main">
          <a:off x="5472608" y="5312115"/>
          <a:ext cx="504056" cy="284414"/>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pPr algn="ctr"/>
          <a:r>
            <a:rPr lang="nb-NO" dirty="0" smtClean="0"/>
            <a:t>Bra</a:t>
          </a:r>
          <a:endParaRPr lang="nb-NO" sz="1100" dirty="0"/>
        </a:p>
      </cdr:txBody>
    </cdr:sp>
  </cdr:relSizeAnchor>
  <cdr:relSizeAnchor xmlns:cdr="http://schemas.openxmlformats.org/drawingml/2006/chartDrawing">
    <cdr:from>
      <cdr:x>0.62887</cdr:x>
      <cdr:y>0.93833</cdr:y>
    </cdr:from>
    <cdr:to>
      <cdr:x>0.70103</cdr:x>
      <cdr:y>0.98857</cdr:y>
    </cdr:to>
    <cdr:sp macro="" textlink="">
      <cdr:nvSpPr>
        <cdr:cNvPr id="3" name="TekstSylinder 1"/>
        <cdr:cNvSpPr txBox="1"/>
      </cdr:nvSpPr>
      <cdr:spPr>
        <a:xfrm xmlns:a="http://schemas.openxmlformats.org/drawingml/2006/main">
          <a:off x="4392488" y="5312115"/>
          <a:ext cx="504056" cy="28441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smtClean="0"/>
            <a:t>OK</a:t>
          </a:r>
          <a:endParaRPr lang="nb-NO" sz="1100" dirty="0"/>
        </a:p>
      </cdr:txBody>
    </cdr:sp>
  </cdr:relSizeAnchor>
  <cdr:relSizeAnchor xmlns:cdr="http://schemas.openxmlformats.org/drawingml/2006/chartDrawing">
    <cdr:from>
      <cdr:x>0.47423</cdr:x>
      <cdr:y>0.93833</cdr:y>
    </cdr:from>
    <cdr:to>
      <cdr:x>0.5567</cdr:x>
      <cdr:y>0.98857</cdr:y>
    </cdr:to>
    <cdr:sp macro="" textlink="">
      <cdr:nvSpPr>
        <cdr:cNvPr id="4" name="TekstSylinder 1"/>
        <cdr:cNvSpPr txBox="1"/>
      </cdr:nvSpPr>
      <cdr:spPr>
        <a:xfrm xmlns:a="http://schemas.openxmlformats.org/drawingml/2006/main">
          <a:off x="3312368" y="5312115"/>
          <a:ext cx="576064" cy="28441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sz="1100" dirty="0" smtClean="0"/>
            <a:t>Greit</a:t>
          </a:r>
          <a:endParaRPr lang="nb-NO" sz="1100" dirty="0"/>
        </a:p>
      </cdr:txBody>
    </cdr:sp>
  </cdr:relSizeAnchor>
  <cdr:relSizeAnchor xmlns:cdr="http://schemas.openxmlformats.org/drawingml/2006/chartDrawing">
    <cdr:from>
      <cdr:x>0.31959</cdr:x>
      <cdr:y>0.93833</cdr:y>
    </cdr:from>
    <cdr:to>
      <cdr:x>0.40206</cdr:x>
      <cdr:y>0.98857</cdr:y>
    </cdr:to>
    <cdr:sp macro="" textlink="">
      <cdr:nvSpPr>
        <cdr:cNvPr id="5" name="TekstSylinder 1"/>
        <cdr:cNvSpPr txBox="1"/>
      </cdr:nvSpPr>
      <cdr:spPr>
        <a:xfrm xmlns:a="http://schemas.openxmlformats.org/drawingml/2006/main">
          <a:off x="2232248" y="5312115"/>
          <a:ext cx="576064" cy="28441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dirty="0"/>
            <a:t>D</a:t>
          </a:r>
          <a:r>
            <a:rPr lang="nb-NO" sz="1100" dirty="0" smtClean="0"/>
            <a:t>årlig</a:t>
          </a:r>
          <a:endParaRPr lang="nb-NO" sz="1100" dirty="0"/>
        </a:p>
      </cdr:txBody>
    </cdr:sp>
  </cdr:relSizeAnchor>
  <cdr:relSizeAnchor xmlns:cdr="http://schemas.openxmlformats.org/drawingml/2006/chartDrawing">
    <cdr:from>
      <cdr:x>0.13402</cdr:x>
      <cdr:y>0.93833</cdr:y>
    </cdr:from>
    <cdr:to>
      <cdr:x>0.27835</cdr:x>
      <cdr:y>0.98857</cdr:y>
    </cdr:to>
    <cdr:sp macro="" textlink="">
      <cdr:nvSpPr>
        <cdr:cNvPr id="7" name="TekstSylinder 1"/>
        <cdr:cNvSpPr txBox="1"/>
      </cdr:nvSpPr>
      <cdr:spPr>
        <a:xfrm xmlns:a="http://schemas.openxmlformats.org/drawingml/2006/main">
          <a:off x="936104" y="5312115"/>
          <a:ext cx="1008112" cy="28441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b-NO" sz="1100" dirty="0" smtClean="0"/>
            <a:t>Svært dårlig</a:t>
          </a:r>
          <a:endParaRPr lang="nb-NO"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73818A2-FD41-4D22-A2CC-EACD65CF517D}" type="datetimeFigureOut">
              <a:rPr lang="nb-NO" smtClean="0"/>
              <a:t>16.12.2016</a:t>
            </a:fld>
            <a:endParaRPr lang="nb-NO"/>
          </a:p>
        </p:txBody>
      </p:sp>
      <p:sp>
        <p:nvSpPr>
          <p:cNvPr id="4" name="Plassholder for bunn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21C896C-C257-4A1E-825A-9675EAA753A8}" type="slidenum">
              <a:rPr lang="nb-NO" smtClean="0"/>
              <a:t>‹#›</a:t>
            </a:fld>
            <a:endParaRPr lang="nb-NO"/>
          </a:p>
        </p:txBody>
      </p:sp>
    </p:spTree>
    <p:extLst>
      <p:ext uri="{BB962C8B-B14F-4D97-AF65-F5344CB8AC3E}">
        <p14:creationId xmlns:p14="http://schemas.microsoft.com/office/powerpoint/2010/main" val="61372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27AC590-C690-4C66-A9B0-FC94C92781FF}" type="datetimeFigureOut">
              <a:rPr lang="nb-NO" smtClean="0"/>
              <a:t>16.12.2016</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6DA9652-8B23-4303-8DD9-125F2182BB03}" type="slidenum">
              <a:rPr lang="nb-NO" smtClean="0"/>
              <a:t>‹#›</a:t>
            </a:fld>
            <a:endParaRPr lang="nb-NO"/>
          </a:p>
        </p:txBody>
      </p:sp>
    </p:spTree>
    <p:extLst>
      <p:ext uri="{BB962C8B-B14F-4D97-AF65-F5344CB8AC3E}">
        <p14:creationId xmlns:p14="http://schemas.microsoft.com/office/powerpoint/2010/main" val="187200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1</a:t>
            </a:fld>
            <a:endParaRPr lang="nb-NO"/>
          </a:p>
        </p:txBody>
      </p:sp>
    </p:spTree>
    <p:extLst>
      <p:ext uri="{BB962C8B-B14F-4D97-AF65-F5344CB8AC3E}">
        <p14:creationId xmlns:p14="http://schemas.microsoft.com/office/powerpoint/2010/main" val="6147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10</a:t>
            </a:fld>
            <a:endParaRPr lang="nb-NO"/>
          </a:p>
        </p:txBody>
      </p:sp>
    </p:spTree>
    <p:extLst>
      <p:ext uri="{BB962C8B-B14F-4D97-AF65-F5344CB8AC3E}">
        <p14:creationId xmlns:p14="http://schemas.microsoft.com/office/powerpoint/2010/main" val="2299525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11</a:t>
            </a:fld>
            <a:endParaRPr lang="nb-NO"/>
          </a:p>
        </p:txBody>
      </p:sp>
    </p:spTree>
    <p:extLst>
      <p:ext uri="{BB962C8B-B14F-4D97-AF65-F5344CB8AC3E}">
        <p14:creationId xmlns:p14="http://schemas.microsoft.com/office/powerpoint/2010/main" val="1816783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12</a:t>
            </a:fld>
            <a:endParaRPr lang="nb-NO"/>
          </a:p>
        </p:txBody>
      </p:sp>
    </p:spTree>
    <p:extLst>
      <p:ext uri="{BB962C8B-B14F-4D97-AF65-F5344CB8AC3E}">
        <p14:creationId xmlns:p14="http://schemas.microsoft.com/office/powerpoint/2010/main" val="1816783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13</a:t>
            </a:fld>
            <a:endParaRPr lang="nb-NO"/>
          </a:p>
        </p:txBody>
      </p:sp>
    </p:spTree>
    <p:extLst>
      <p:ext uri="{BB962C8B-B14F-4D97-AF65-F5344CB8AC3E}">
        <p14:creationId xmlns:p14="http://schemas.microsoft.com/office/powerpoint/2010/main" val="3388867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14</a:t>
            </a:fld>
            <a:endParaRPr lang="nb-NO"/>
          </a:p>
        </p:txBody>
      </p:sp>
    </p:spTree>
    <p:extLst>
      <p:ext uri="{BB962C8B-B14F-4D97-AF65-F5344CB8AC3E}">
        <p14:creationId xmlns:p14="http://schemas.microsoft.com/office/powerpoint/2010/main" val="3481802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15</a:t>
            </a:fld>
            <a:endParaRPr lang="nb-NO"/>
          </a:p>
        </p:txBody>
      </p:sp>
    </p:spTree>
    <p:extLst>
      <p:ext uri="{BB962C8B-B14F-4D97-AF65-F5344CB8AC3E}">
        <p14:creationId xmlns:p14="http://schemas.microsoft.com/office/powerpoint/2010/main" val="1134615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16</a:t>
            </a:fld>
            <a:endParaRPr lang="nb-NO"/>
          </a:p>
        </p:txBody>
      </p:sp>
    </p:spTree>
    <p:extLst>
      <p:ext uri="{BB962C8B-B14F-4D97-AF65-F5344CB8AC3E}">
        <p14:creationId xmlns:p14="http://schemas.microsoft.com/office/powerpoint/2010/main" val="475048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17</a:t>
            </a:fld>
            <a:endParaRPr lang="nb-NO"/>
          </a:p>
        </p:txBody>
      </p:sp>
    </p:spTree>
    <p:extLst>
      <p:ext uri="{BB962C8B-B14F-4D97-AF65-F5344CB8AC3E}">
        <p14:creationId xmlns:p14="http://schemas.microsoft.com/office/powerpoint/2010/main" val="492698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18</a:t>
            </a:fld>
            <a:endParaRPr lang="nb-NO"/>
          </a:p>
        </p:txBody>
      </p:sp>
    </p:spTree>
    <p:extLst>
      <p:ext uri="{BB962C8B-B14F-4D97-AF65-F5344CB8AC3E}">
        <p14:creationId xmlns:p14="http://schemas.microsoft.com/office/powerpoint/2010/main" val="3643205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19</a:t>
            </a:fld>
            <a:endParaRPr lang="nb-NO"/>
          </a:p>
        </p:txBody>
      </p:sp>
    </p:spTree>
    <p:extLst>
      <p:ext uri="{BB962C8B-B14F-4D97-AF65-F5344CB8AC3E}">
        <p14:creationId xmlns:p14="http://schemas.microsoft.com/office/powerpoint/2010/main" val="107965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2</a:t>
            </a:fld>
            <a:endParaRPr lang="nb-NO"/>
          </a:p>
        </p:txBody>
      </p:sp>
    </p:spTree>
    <p:extLst>
      <p:ext uri="{BB962C8B-B14F-4D97-AF65-F5344CB8AC3E}">
        <p14:creationId xmlns:p14="http://schemas.microsoft.com/office/powerpoint/2010/main" val="3070578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20</a:t>
            </a:fld>
            <a:endParaRPr lang="nb-NO"/>
          </a:p>
        </p:txBody>
      </p:sp>
    </p:spTree>
    <p:extLst>
      <p:ext uri="{BB962C8B-B14F-4D97-AF65-F5344CB8AC3E}">
        <p14:creationId xmlns:p14="http://schemas.microsoft.com/office/powerpoint/2010/main" val="271080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21</a:t>
            </a:fld>
            <a:endParaRPr lang="nb-NO"/>
          </a:p>
        </p:txBody>
      </p:sp>
    </p:spTree>
    <p:extLst>
      <p:ext uri="{BB962C8B-B14F-4D97-AF65-F5344CB8AC3E}">
        <p14:creationId xmlns:p14="http://schemas.microsoft.com/office/powerpoint/2010/main" val="3566848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22</a:t>
            </a:fld>
            <a:endParaRPr lang="nb-NO"/>
          </a:p>
        </p:txBody>
      </p:sp>
    </p:spTree>
    <p:extLst>
      <p:ext uri="{BB962C8B-B14F-4D97-AF65-F5344CB8AC3E}">
        <p14:creationId xmlns:p14="http://schemas.microsoft.com/office/powerpoint/2010/main" val="3579064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23</a:t>
            </a:fld>
            <a:endParaRPr lang="nb-NO"/>
          </a:p>
        </p:txBody>
      </p:sp>
    </p:spTree>
    <p:extLst>
      <p:ext uri="{BB962C8B-B14F-4D97-AF65-F5344CB8AC3E}">
        <p14:creationId xmlns:p14="http://schemas.microsoft.com/office/powerpoint/2010/main" val="454999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smtClean="0">
              <a:solidFill>
                <a:schemeClr val="bg2">
                  <a:lumMod val="50000"/>
                </a:schemeClr>
              </a:solidFill>
            </a:endParaRPr>
          </a:p>
        </p:txBody>
      </p:sp>
      <p:sp>
        <p:nvSpPr>
          <p:cNvPr id="4" name="Plassholder for lysbildenummer 3"/>
          <p:cNvSpPr>
            <a:spLocks noGrp="1"/>
          </p:cNvSpPr>
          <p:nvPr>
            <p:ph type="sldNum" sz="quarter" idx="10"/>
          </p:nvPr>
        </p:nvSpPr>
        <p:spPr/>
        <p:txBody>
          <a:bodyPr/>
          <a:lstStyle/>
          <a:p>
            <a:fld id="{D6DA9652-8B23-4303-8DD9-125F2182BB03}" type="slidenum">
              <a:rPr lang="nb-NO" smtClean="0"/>
              <a:t>24</a:t>
            </a:fld>
            <a:endParaRPr lang="nb-NO"/>
          </a:p>
        </p:txBody>
      </p:sp>
    </p:spTree>
    <p:extLst>
      <p:ext uri="{BB962C8B-B14F-4D97-AF65-F5344CB8AC3E}">
        <p14:creationId xmlns:p14="http://schemas.microsoft.com/office/powerpoint/2010/main" val="2215947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25</a:t>
            </a:fld>
            <a:endParaRPr lang="nb-NO"/>
          </a:p>
        </p:txBody>
      </p:sp>
    </p:spTree>
    <p:extLst>
      <p:ext uri="{BB962C8B-B14F-4D97-AF65-F5344CB8AC3E}">
        <p14:creationId xmlns:p14="http://schemas.microsoft.com/office/powerpoint/2010/main" val="271080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26</a:t>
            </a:fld>
            <a:endParaRPr lang="nb-NO"/>
          </a:p>
        </p:txBody>
      </p:sp>
    </p:spTree>
    <p:extLst>
      <p:ext uri="{BB962C8B-B14F-4D97-AF65-F5344CB8AC3E}">
        <p14:creationId xmlns:p14="http://schemas.microsoft.com/office/powerpoint/2010/main" val="15782940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27</a:t>
            </a:fld>
            <a:endParaRPr lang="nb-NO"/>
          </a:p>
        </p:txBody>
      </p:sp>
    </p:spTree>
    <p:extLst>
      <p:ext uri="{BB962C8B-B14F-4D97-AF65-F5344CB8AC3E}">
        <p14:creationId xmlns:p14="http://schemas.microsoft.com/office/powerpoint/2010/main" val="3481802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28</a:t>
            </a:fld>
            <a:endParaRPr lang="nb-NO"/>
          </a:p>
        </p:txBody>
      </p:sp>
    </p:spTree>
    <p:extLst>
      <p:ext uri="{BB962C8B-B14F-4D97-AF65-F5344CB8AC3E}">
        <p14:creationId xmlns:p14="http://schemas.microsoft.com/office/powerpoint/2010/main" val="577638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29</a:t>
            </a:fld>
            <a:endParaRPr lang="nb-NO"/>
          </a:p>
        </p:txBody>
      </p:sp>
    </p:spTree>
    <p:extLst>
      <p:ext uri="{BB962C8B-B14F-4D97-AF65-F5344CB8AC3E}">
        <p14:creationId xmlns:p14="http://schemas.microsoft.com/office/powerpoint/2010/main" val="21466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3</a:t>
            </a:fld>
            <a:endParaRPr lang="nb-NO"/>
          </a:p>
        </p:txBody>
      </p:sp>
    </p:spTree>
    <p:extLst>
      <p:ext uri="{BB962C8B-B14F-4D97-AF65-F5344CB8AC3E}">
        <p14:creationId xmlns:p14="http://schemas.microsoft.com/office/powerpoint/2010/main" val="5876703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30</a:t>
            </a:fld>
            <a:endParaRPr lang="nb-NO"/>
          </a:p>
        </p:txBody>
      </p:sp>
    </p:spTree>
    <p:extLst>
      <p:ext uri="{BB962C8B-B14F-4D97-AF65-F5344CB8AC3E}">
        <p14:creationId xmlns:p14="http://schemas.microsoft.com/office/powerpoint/2010/main" val="2076409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31</a:t>
            </a:fld>
            <a:endParaRPr lang="nb-NO"/>
          </a:p>
        </p:txBody>
      </p:sp>
    </p:spTree>
    <p:extLst>
      <p:ext uri="{BB962C8B-B14F-4D97-AF65-F5344CB8AC3E}">
        <p14:creationId xmlns:p14="http://schemas.microsoft.com/office/powerpoint/2010/main" val="1705280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32</a:t>
            </a:fld>
            <a:endParaRPr lang="nb-NO"/>
          </a:p>
        </p:txBody>
      </p:sp>
    </p:spTree>
    <p:extLst>
      <p:ext uri="{BB962C8B-B14F-4D97-AF65-F5344CB8AC3E}">
        <p14:creationId xmlns:p14="http://schemas.microsoft.com/office/powerpoint/2010/main" val="745354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33</a:t>
            </a:fld>
            <a:endParaRPr lang="nb-NO"/>
          </a:p>
        </p:txBody>
      </p:sp>
    </p:spTree>
    <p:extLst>
      <p:ext uri="{BB962C8B-B14F-4D97-AF65-F5344CB8AC3E}">
        <p14:creationId xmlns:p14="http://schemas.microsoft.com/office/powerpoint/2010/main" val="3815351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34</a:t>
            </a:fld>
            <a:endParaRPr lang="nb-NO"/>
          </a:p>
        </p:txBody>
      </p:sp>
    </p:spTree>
    <p:extLst>
      <p:ext uri="{BB962C8B-B14F-4D97-AF65-F5344CB8AC3E}">
        <p14:creationId xmlns:p14="http://schemas.microsoft.com/office/powerpoint/2010/main" val="1404289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35</a:t>
            </a:fld>
            <a:endParaRPr lang="nb-NO"/>
          </a:p>
        </p:txBody>
      </p:sp>
    </p:spTree>
    <p:extLst>
      <p:ext uri="{BB962C8B-B14F-4D97-AF65-F5344CB8AC3E}">
        <p14:creationId xmlns:p14="http://schemas.microsoft.com/office/powerpoint/2010/main" val="23647967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36</a:t>
            </a:fld>
            <a:endParaRPr lang="nb-NO"/>
          </a:p>
        </p:txBody>
      </p:sp>
    </p:spTree>
    <p:extLst>
      <p:ext uri="{BB962C8B-B14F-4D97-AF65-F5344CB8AC3E}">
        <p14:creationId xmlns:p14="http://schemas.microsoft.com/office/powerpoint/2010/main" val="861436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37</a:t>
            </a:fld>
            <a:endParaRPr lang="nb-NO"/>
          </a:p>
        </p:txBody>
      </p:sp>
    </p:spTree>
    <p:extLst>
      <p:ext uri="{BB962C8B-B14F-4D97-AF65-F5344CB8AC3E}">
        <p14:creationId xmlns:p14="http://schemas.microsoft.com/office/powerpoint/2010/main" val="40259048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38</a:t>
            </a:fld>
            <a:endParaRPr lang="nb-NO"/>
          </a:p>
        </p:txBody>
      </p:sp>
    </p:spTree>
    <p:extLst>
      <p:ext uri="{BB962C8B-B14F-4D97-AF65-F5344CB8AC3E}">
        <p14:creationId xmlns:p14="http://schemas.microsoft.com/office/powerpoint/2010/main" val="30801425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39</a:t>
            </a:fld>
            <a:endParaRPr lang="nb-NO"/>
          </a:p>
        </p:txBody>
      </p:sp>
    </p:spTree>
    <p:extLst>
      <p:ext uri="{BB962C8B-B14F-4D97-AF65-F5344CB8AC3E}">
        <p14:creationId xmlns:p14="http://schemas.microsoft.com/office/powerpoint/2010/main" val="55733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4</a:t>
            </a:fld>
            <a:endParaRPr lang="nb-NO"/>
          </a:p>
        </p:txBody>
      </p:sp>
    </p:spTree>
    <p:extLst>
      <p:ext uri="{BB962C8B-B14F-4D97-AF65-F5344CB8AC3E}">
        <p14:creationId xmlns:p14="http://schemas.microsoft.com/office/powerpoint/2010/main" val="26324828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6DA9652-8B23-4303-8DD9-125F2182BB03}" type="slidenum">
              <a:rPr lang="nb-NO" smtClean="0"/>
              <a:t>40</a:t>
            </a:fld>
            <a:endParaRPr lang="nb-NO"/>
          </a:p>
        </p:txBody>
      </p:sp>
    </p:spTree>
    <p:extLst>
      <p:ext uri="{BB962C8B-B14F-4D97-AF65-F5344CB8AC3E}">
        <p14:creationId xmlns:p14="http://schemas.microsoft.com/office/powerpoint/2010/main" val="3180009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sz="105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5</a:t>
            </a:fld>
            <a:endParaRPr lang="nb-NO"/>
          </a:p>
        </p:txBody>
      </p:sp>
    </p:spTree>
    <p:extLst>
      <p:ext uri="{BB962C8B-B14F-4D97-AF65-F5344CB8AC3E}">
        <p14:creationId xmlns:p14="http://schemas.microsoft.com/office/powerpoint/2010/main" val="263248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endParaRPr lang="nb-NO" sz="1050" b="0" baseline="0" dirty="0" smtClean="0"/>
          </a:p>
        </p:txBody>
      </p:sp>
      <p:sp>
        <p:nvSpPr>
          <p:cNvPr id="4" name="Plassholder for lysbildenummer 3"/>
          <p:cNvSpPr>
            <a:spLocks noGrp="1"/>
          </p:cNvSpPr>
          <p:nvPr>
            <p:ph type="sldNum" sz="quarter" idx="10"/>
          </p:nvPr>
        </p:nvSpPr>
        <p:spPr/>
        <p:txBody>
          <a:bodyPr/>
          <a:lstStyle/>
          <a:p>
            <a:fld id="{D6DA9652-8B23-4303-8DD9-125F2182BB03}" type="slidenum">
              <a:rPr lang="nb-NO" smtClean="0"/>
              <a:t>6</a:t>
            </a:fld>
            <a:endParaRPr lang="nb-NO"/>
          </a:p>
        </p:txBody>
      </p:sp>
    </p:spTree>
    <p:extLst>
      <p:ext uri="{BB962C8B-B14F-4D97-AF65-F5344CB8AC3E}">
        <p14:creationId xmlns:p14="http://schemas.microsoft.com/office/powerpoint/2010/main" val="1561648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7</a:t>
            </a:fld>
            <a:endParaRPr lang="nb-NO" dirty="0"/>
          </a:p>
        </p:txBody>
      </p:sp>
    </p:spTree>
    <p:extLst>
      <p:ext uri="{BB962C8B-B14F-4D97-AF65-F5344CB8AC3E}">
        <p14:creationId xmlns:p14="http://schemas.microsoft.com/office/powerpoint/2010/main" val="1581784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8</a:t>
            </a:fld>
            <a:endParaRPr lang="nb-NO"/>
          </a:p>
        </p:txBody>
      </p:sp>
    </p:spTree>
    <p:extLst>
      <p:ext uri="{BB962C8B-B14F-4D97-AF65-F5344CB8AC3E}">
        <p14:creationId xmlns:p14="http://schemas.microsoft.com/office/powerpoint/2010/main" val="3901075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050"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9</a:t>
            </a:fld>
            <a:endParaRPr lang="nb-NO"/>
          </a:p>
        </p:txBody>
      </p:sp>
    </p:spTree>
    <p:extLst>
      <p:ext uri="{BB962C8B-B14F-4D97-AF65-F5344CB8AC3E}">
        <p14:creationId xmlns:p14="http://schemas.microsoft.com/office/powerpoint/2010/main" val="3880526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5" name="Rektangel 24"/>
          <p:cNvSpPr/>
          <p:nvPr userDrawn="1"/>
        </p:nvSpPr>
        <p:spPr>
          <a:xfrm>
            <a:off x="0" y="2460972"/>
            <a:ext cx="9144001" cy="3907015"/>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6" name="Rectangle 2"/>
          <p:cNvSpPr txBox="1">
            <a:spLocks noChangeArrowheads="1"/>
          </p:cNvSpPr>
          <p:nvPr userDrawn="1"/>
        </p:nvSpPr>
        <p:spPr bwMode="auto">
          <a:xfrm>
            <a:off x="1411287" y="6282977"/>
            <a:ext cx="6135384" cy="22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lnSpc>
                <a:spcPct val="80000"/>
              </a:lnSpc>
              <a:spcBef>
                <a:spcPct val="0"/>
              </a:spcBef>
              <a:spcAft>
                <a:spcPct val="0"/>
              </a:spcAft>
              <a:defRPr sz="4000" b="1">
                <a:solidFill>
                  <a:schemeClr val="bg1"/>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endParaRPr lang="nb-NO" sz="1000" kern="0" dirty="0" smtClean="0"/>
          </a:p>
        </p:txBody>
      </p:sp>
      <p:sp>
        <p:nvSpPr>
          <p:cNvPr id="27" name="Plassholder for tekst 2"/>
          <p:cNvSpPr>
            <a:spLocks noGrp="1"/>
          </p:cNvSpPr>
          <p:nvPr>
            <p:ph type="body" sz="quarter" idx="10" hasCustomPrompt="1"/>
          </p:nvPr>
        </p:nvSpPr>
        <p:spPr>
          <a:xfrm>
            <a:off x="504825" y="5438775"/>
            <a:ext cx="4638675" cy="928592"/>
          </a:xfrm>
          <a:prstGeom prst="rect">
            <a:avLst/>
          </a:prstGeom>
        </p:spPr>
        <p:txBody>
          <a:bodyPr anchor="b">
            <a:normAutofit/>
          </a:bodyPr>
          <a:lstStyle>
            <a:lvl1pPr marL="0" indent="0">
              <a:buNone/>
              <a:defRPr sz="1400" b="0" baseline="0">
                <a:solidFill>
                  <a:schemeClr val="bg1"/>
                </a:solidFill>
              </a:defRPr>
            </a:lvl1pPr>
          </a:lstStyle>
          <a:p>
            <a:pPr lvl="0"/>
            <a:r>
              <a:rPr lang="nb-NO" dirty="0" smtClean="0"/>
              <a:t>Dato  //  </a:t>
            </a:r>
            <a:r>
              <a:rPr lang="nb-NO" dirty="0" err="1" smtClean="0"/>
              <a:t>Innholdsansvarlig</a:t>
            </a:r>
            <a:endParaRPr lang="nb-NO" dirty="0"/>
          </a:p>
        </p:txBody>
      </p:sp>
      <p:sp>
        <p:nvSpPr>
          <p:cNvPr id="28" name="Rectangle 2"/>
          <p:cNvSpPr>
            <a:spLocks noGrp="1" noChangeArrowheads="1"/>
          </p:cNvSpPr>
          <p:nvPr>
            <p:ph type="ctrTitle" hasCustomPrompt="1"/>
          </p:nvPr>
        </p:nvSpPr>
        <p:spPr>
          <a:xfrm>
            <a:off x="515938" y="2797835"/>
            <a:ext cx="6130434" cy="1719709"/>
          </a:xfrm>
          <a:prstGeom prst="rect">
            <a:avLst/>
          </a:prstGeom>
        </p:spPr>
        <p:txBody>
          <a:bodyPr anchor="t">
            <a:normAutofit/>
          </a:bodyPr>
          <a:lstStyle>
            <a:lvl1pPr>
              <a:defRPr sz="3400" b="0">
                <a:solidFill>
                  <a:schemeClr val="bg1"/>
                </a:solidFill>
              </a:defRPr>
            </a:lvl1pPr>
          </a:lstStyle>
          <a:p>
            <a:pPr lvl="0"/>
            <a:r>
              <a:rPr lang="nb-NO" noProof="0" dirty="0" smtClean="0"/>
              <a:t>Klikk for å legge til en tittel</a:t>
            </a:r>
          </a:p>
        </p:txBody>
      </p:sp>
      <p:pic>
        <p:nvPicPr>
          <p:cNvPr id="29"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2922"/>
          <a:stretch/>
        </p:blipFill>
        <p:spPr bwMode="auto">
          <a:xfrm>
            <a:off x="3833808" y="4537422"/>
            <a:ext cx="3014662" cy="183056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20865"/>
          <a:stretch/>
        </p:blipFill>
        <p:spPr bwMode="auto">
          <a:xfrm>
            <a:off x="5484013" y="2460972"/>
            <a:ext cx="2524125" cy="390701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7129" b="79949"/>
          <a:stretch/>
        </p:blipFill>
        <p:spPr bwMode="auto">
          <a:xfrm>
            <a:off x="0" y="5378064"/>
            <a:ext cx="829692" cy="98992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77857" b="71268"/>
          <a:stretch/>
        </p:blipFill>
        <p:spPr bwMode="auto">
          <a:xfrm>
            <a:off x="0" y="4949439"/>
            <a:ext cx="667544" cy="1418548"/>
          </a:xfrm>
          <a:prstGeom prst="rect">
            <a:avLst/>
          </a:prstGeom>
          <a:noFill/>
          <a:extLst>
            <a:ext uri="{909E8E84-426E-40DD-AFC4-6F175D3DCCD1}">
              <a14:hiddenFill xmlns:a14="http://schemas.microsoft.com/office/drawing/2010/main">
                <a:solidFill>
                  <a:srgbClr val="FFFFFF"/>
                </a:solidFill>
              </a14:hiddenFill>
            </a:ext>
          </a:extLst>
        </p:spPr>
      </p:pic>
      <p:sp>
        <p:nvSpPr>
          <p:cNvPr id="33" name="Plassholder for bilde 3"/>
          <p:cNvSpPr>
            <a:spLocks noGrp="1" noChangeAspect="1"/>
          </p:cNvSpPr>
          <p:nvPr>
            <p:ph type="pic" sz="quarter" idx="11" hasCustomPrompt="1"/>
          </p:nvPr>
        </p:nvSpPr>
        <p:spPr bwMode="auto">
          <a:xfrm>
            <a:off x="6443137" y="2457512"/>
            <a:ext cx="2703775" cy="3910014"/>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7578" h="3910014">
                <a:moveTo>
                  <a:pt x="0" y="3910014"/>
                </a:moveTo>
                <a:lnTo>
                  <a:pt x="1391767" y="0"/>
                </a:lnTo>
                <a:lnTo>
                  <a:pt x="2407409" y="794"/>
                </a:lnTo>
                <a:cubicBezTo>
                  <a:pt x="2403143" y="1303073"/>
                  <a:pt x="2410453" y="2607671"/>
                  <a:pt x="2406187" y="3909950"/>
                </a:cubicBezTo>
                <a:lnTo>
                  <a:pt x="0" y="3910014"/>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r>
              <a:rPr lang="nb-NO" dirty="0" smtClean="0"/>
              <a:t>Klikk på ikonet for å legge til et bilde</a:t>
            </a:r>
            <a:endParaRPr lang="nb-NO" dirty="0"/>
          </a:p>
        </p:txBody>
      </p:sp>
      <p:pic>
        <p:nvPicPr>
          <p:cNvPr id="34"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19538" y="593725"/>
            <a:ext cx="1383501" cy="87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72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8"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166865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3"/>
          <p:cNvSpPr>
            <a:spLocks noGrp="1" noChangeArrowheads="1"/>
          </p:cNvSpPr>
          <p:nvPr>
            <p:ph idx="1"/>
          </p:nvPr>
        </p:nvSpPr>
        <p:spPr bwMode="auto">
          <a:xfrm>
            <a:off x="385763" y="1405546"/>
            <a:ext cx="5338365" cy="486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7" name="Plassholder for bilde 6"/>
          <p:cNvSpPr>
            <a:spLocks noGrp="1"/>
          </p:cNvSpPr>
          <p:nvPr>
            <p:ph type="pic" sz="quarter" idx="10" hasCustomPrompt="1"/>
          </p:nvPr>
        </p:nvSpPr>
        <p:spPr>
          <a:xfrm>
            <a:off x="5867400" y="1412776"/>
            <a:ext cx="2902330" cy="4875279"/>
          </a:xfrm>
        </p:spPr>
        <p:txBody>
          <a:bodyPr/>
          <a:lstStyle>
            <a:lvl1pPr marL="0" indent="0">
              <a:buNone/>
              <a:defRPr/>
            </a:lvl1pPr>
          </a:lstStyle>
          <a:p>
            <a:r>
              <a:rPr lang="nb-NO" dirty="0" smtClean="0"/>
              <a:t>Klikk for å legge til et bilde</a:t>
            </a:r>
            <a:endParaRPr lang="nb-NO" dirty="0"/>
          </a:p>
        </p:txBody>
      </p:sp>
    </p:spTree>
    <p:extLst>
      <p:ext uri="{BB962C8B-B14F-4D97-AF65-F5344CB8AC3E}">
        <p14:creationId xmlns:p14="http://schemas.microsoft.com/office/powerpoint/2010/main" val="142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Rectangle 3"/>
          <p:cNvSpPr>
            <a:spLocks noGrp="1" noChangeArrowheads="1"/>
          </p:cNvSpPr>
          <p:nvPr>
            <p:ph idx="13" hasCustomPrompt="1"/>
          </p:nvPr>
        </p:nvSpPr>
        <p:spPr bwMode="auto">
          <a:xfrm>
            <a:off x="4654282" y="141035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Font typeface="Wingdings" panose="05000000000000000000" pitchFamily="2" charset="2"/>
              <a:buNone/>
              <a:defRPr sz="2200">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a:latin typeface="Arial" panose="020B0604020202020204" pitchFamily="34" charset="0"/>
                <a:cs typeface="Arial" panose="020B0604020202020204" pitchFamily="34" charset="0"/>
              </a:defRPr>
            </a:lvl3pPr>
            <a:lvl4pPr marL="1371600" indent="0">
              <a:buFont typeface="Wingdings" panose="05000000000000000000" pitchFamily="2" charset="2"/>
              <a:buNone/>
              <a:defRPr>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nb-NO" dirty="0" smtClean="0"/>
              <a:t>Klikk for å redigere tekststiler i malen</a:t>
            </a:r>
          </a:p>
        </p:txBody>
      </p:sp>
      <p:sp>
        <p:nvSpPr>
          <p:cNvPr id="8" name="Rectangle 3"/>
          <p:cNvSpPr>
            <a:spLocks noGrp="1" noChangeArrowheads="1"/>
          </p:cNvSpPr>
          <p:nvPr>
            <p:ph idx="12" hasCustomPrompt="1"/>
          </p:nvPr>
        </p:nvSpPr>
        <p:spPr bwMode="auto">
          <a:xfrm>
            <a:off x="385763" y="141416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None/>
              <a:defRPr sz="2200"/>
            </a:lvl1pPr>
            <a:lvl4pPr marL="1371600" indent="0">
              <a:buNone/>
              <a:defRPr/>
            </a:lvl4pPr>
          </a:lstStyle>
          <a:p>
            <a:pPr lvl="0"/>
            <a:r>
              <a:rPr lang="nb-NO" dirty="0" smtClean="0"/>
              <a:t>Klikk for å redigere tekststiler i malen</a:t>
            </a:r>
          </a:p>
        </p:txBody>
      </p:sp>
      <p:sp>
        <p:nvSpPr>
          <p:cNvPr id="10" name="Plassholder for innhold 3"/>
          <p:cNvSpPr>
            <a:spLocks noGrp="1"/>
          </p:cNvSpPr>
          <p:nvPr>
            <p:ph sz="quarter" idx="14"/>
          </p:nvPr>
        </p:nvSpPr>
        <p:spPr>
          <a:xfrm>
            <a:off x="395288" y="227683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1" name="Plassholder for innhold 3"/>
          <p:cNvSpPr>
            <a:spLocks noGrp="1"/>
          </p:cNvSpPr>
          <p:nvPr>
            <p:ph sz="quarter" idx="15"/>
          </p:nvPr>
        </p:nvSpPr>
        <p:spPr>
          <a:xfrm>
            <a:off x="4654282" y="227687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2"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412196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3818179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7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0" name="Plassholder for tekst 19"/>
          <p:cNvSpPr>
            <a:spLocks noGrp="1"/>
          </p:cNvSpPr>
          <p:nvPr>
            <p:ph type="body" sz="quarter" idx="25" hasCustomPrompt="1"/>
          </p:nvPr>
        </p:nvSpPr>
        <p:spPr>
          <a:xfrm>
            <a:off x="385282" y="5837328"/>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1" name="Plassholder for tekst 19"/>
          <p:cNvSpPr>
            <a:spLocks noGrp="1"/>
          </p:cNvSpPr>
          <p:nvPr>
            <p:ph type="body" sz="quarter" idx="26" hasCustomPrompt="1"/>
          </p:nvPr>
        </p:nvSpPr>
        <p:spPr>
          <a:xfrm>
            <a:off x="385282" y="1412776"/>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2" name="Plassholder for tekst 19"/>
          <p:cNvSpPr>
            <a:spLocks noGrp="1"/>
          </p:cNvSpPr>
          <p:nvPr>
            <p:ph type="body" sz="quarter" idx="27" hasCustomPrompt="1"/>
          </p:nvPr>
        </p:nvSpPr>
        <p:spPr>
          <a:xfrm>
            <a:off x="385282" y="5205250"/>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3" name="Plassholder for tekst 19"/>
          <p:cNvSpPr>
            <a:spLocks noGrp="1"/>
          </p:cNvSpPr>
          <p:nvPr>
            <p:ph type="body" sz="quarter" idx="28" hasCustomPrompt="1"/>
          </p:nvPr>
        </p:nvSpPr>
        <p:spPr>
          <a:xfrm>
            <a:off x="385282" y="4573171"/>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4" name="Plassholder for tekst 19"/>
          <p:cNvSpPr>
            <a:spLocks noGrp="1"/>
          </p:cNvSpPr>
          <p:nvPr>
            <p:ph type="body" sz="quarter" idx="29" hasCustomPrompt="1"/>
          </p:nvPr>
        </p:nvSpPr>
        <p:spPr>
          <a:xfrm>
            <a:off x="385282" y="3941092"/>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5" name="Plassholder for tekst 19"/>
          <p:cNvSpPr>
            <a:spLocks noGrp="1"/>
          </p:cNvSpPr>
          <p:nvPr>
            <p:ph type="body" sz="quarter" idx="30" hasCustomPrompt="1"/>
          </p:nvPr>
        </p:nvSpPr>
        <p:spPr>
          <a:xfrm>
            <a:off x="385282" y="2044855"/>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6" name="Plassholder for tekst 19"/>
          <p:cNvSpPr>
            <a:spLocks noGrp="1"/>
          </p:cNvSpPr>
          <p:nvPr>
            <p:ph type="body" sz="quarter" idx="31" hasCustomPrompt="1"/>
          </p:nvPr>
        </p:nvSpPr>
        <p:spPr>
          <a:xfrm>
            <a:off x="385282" y="2676934"/>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7" name="Plassholder for tekst 19"/>
          <p:cNvSpPr>
            <a:spLocks noGrp="1"/>
          </p:cNvSpPr>
          <p:nvPr>
            <p:ph type="body" sz="quarter" idx="32" hasCustomPrompt="1"/>
          </p:nvPr>
        </p:nvSpPr>
        <p:spPr>
          <a:xfrm>
            <a:off x="385282" y="3309013"/>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8" name="Plassholder for tekst 19"/>
          <p:cNvSpPr>
            <a:spLocks noGrp="1"/>
          </p:cNvSpPr>
          <p:nvPr>
            <p:ph type="body" sz="quarter" idx="33" hasCustomPrompt="1"/>
          </p:nvPr>
        </p:nvSpPr>
        <p:spPr>
          <a:xfrm>
            <a:off x="5724128" y="5837328"/>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29" name="Plassholder for tekst 19"/>
          <p:cNvSpPr>
            <a:spLocks noGrp="1"/>
          </p:cNvSpPr>
          <p:nvPr>
            <p:ph type="body" sz="quarter" idx="34" hasCustomPrompt="1"/>
          </p:nvPr>
        </p:nvSpPr>
        <p:spPr>
          <a:xfrm>
            <a:off x="5724128" y="1412776"/>
            <a:ext cx="3052679" cy="419100"/>
          </a:xfrm>
          <a:prstGeom prst="rect">
            <a:avLst/>
          </a:prstGeom>
        </p:spPr>
        <p:txBody>
          <a:bodyPr anchor="ctr">
            <a:noAutofit/>
          </a:bodyPr>
          <a:lstStyle>
            <a:lvl1pPr marL="0" indent="0">
              <a:buNone/>
              <a:defRPr sz="1200" b="0" baseline="0"/>
            </a:lvl1pPr>
          </a:lstStyle>
          <a:p>
            <a:pPr lvl="0"/>
            <a:r>
              <a:rPr lang="nb-NO" dirty="0" smtClean="0"/>
              <a:t>Klikk for å sette inn ansvarlig</a:t>
            </a:r>
          </a:p>
        </p:txBody>
      </p:sp>
      <p:sp>
        <p:nvSpPr>
          <p:cNvPr id="30" name="Plassholder for tekst 19"/>
          <p:cNvSpPr>
            <a:spLocks noGrp="1"/>
          </p:cNvSpPr>
          <p:nvPr>
            <p:ph type="body" sz="quarter" idx="35" hasCustomPrompt="1"/>
          </p:nvPr>
        </p:nvSpPr>
        <p:spPr>
          <a:xfrm>
            <a:off x="5724128" y="5205250"/>
            <a:ext cx="3052679" cy="419100"/>
          </a:xfrm>
          <a:prstGeom prst="rect">
            <a:avLst/>
          </a:prstGeom>
        </p:spPr>
        <p:txBody>
          <a:bodyPr anchor="ctr">
            <a:noAutofit/>
          </a:bodyPr>
          <a:lstStyle>
            <a:lvl1pPr marL="0" indent="0" algn="l">
              <a:buNone/>
              <a:defRPr sz="1200" b="0"/>
            </a:lvl1pPr>
          </a:lstStyle>
          <a:p>
            <a:pPr lvl="0"/>
            <a:r>
              <a:rPr lang="nb-NO" dirty="0" smtClean="0"/>
              <a:t>Klikk for å sette inn ansvarlig</a:t>
            </a:r>
          </a:p>
        </p:txBody>
      </p:sp>
      <p:sp>
        <p:nvSpPr>
          <p:cNvPr id="31" name="Plassholder for tekst 19"/>
          <p:cNvSpPr>
            <a:spLocks noGrp="1"/>
          </p:cNvSpPr>
          <p:nvPr>
            <p:ph type="body" sz="quarter" idx="36" hasCustomPrompt="1"/>
          </p:nvPr>
        </p:nvSpPr>
        <p:spPr>
          <a:xfrm>
            <a:off x="5724128" y="4573171"/>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2" name="Plassholder for tekst 19"/>
          <p:cNvSpPr>
            <a:spLocks noGrp="1"/>
          </p:cNvSpPr>
          <p:nvPr>
            <p:ph type="body" sz="quarter" idx="37" hasCustomPrompt="1"/>
          </p:nvPr>
        </p:nvSpPr>
        <p:spPr>
          <a:xfrm>
            <a:off x="5724128" y="3941092"/>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3" name="Plassholder for tekst 19"/>
          <p:cNvSpPr>
            <a:spLocks noGrp="1"/>
          </p:cNvSpPr>
          <p:nvPr>
            <p:ph type="body" sz="quarter" idx="38" hasCustomPrompt="1"/>
          </p:nvPr>
        </p:nvSpPr>
        <p:spPr>
          <a:xfrm>
            <a:off x="5724128" y="2044855"/>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4" name="Plassholder for tekst 19"/>
          <p:cNvSpPr>
            <a:spLocks noGrp="1"/>
          </p:cNvSpPr>
          <p:nvPr>
            <p:ph type="body" sz="quarter" idx="39" hasCustomPrompt="1"/>
          </p:nvPr>
        </p:nvSpPr>
        <p:spPr>
          <a:xfrm>
            <a:off x="5724128" y="2676934"/>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5" name="Plassholder for tekst 19"/>
          <p:cNvSpPr>
            <a:spLocks noGrp="1"/>
          </p:cNvSpPr>
          <p:nvPr>
            <p:ph type="body" sz="quarter" idx="40" hasCustomPrompt="1"/>
          </p:nvPr>
        </p:nvSpPr>
        <p:spPr>
          <a:xfrm>
            <a:off x="5724128" y="3309013"/>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6"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24311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9144001" cy="68580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 name="Tittel 1"/>
          <p:cNvSpPr>
            <a:spLocks noGrp="1"/>
          </p:cNvSpPr>
          <p:nvPr>
            <p:ph type="title"/>
          </p:nvPr>
        </p:nvSpPr>
        <p:spPr>
          <a:xfrm>
            <a:off x="837407" y="2016452"/>
            <a:ext cx="7469187" cy="1362075"/>
          </a:xfrm>
          <a:prstGeom prst="rect">
            <a:avLst/>
          </a:prstGeom>
          <a:noFill/>
        </p:spPr>
        <p:txBody>
          <a:bodyPr anchor="t">
            <a:normAutofit/>
          </a:bodyPr>
          <a:lstStyle>
            <a:lvl1pPr algn="l">
              <a:defRPr sz="2800" b="0" cap="all">
                <a:ln w="12700">
                  <a:noFill/>
                </a:ln>
                <a:solidFill>
                  <a:schemeClr val="bg1"/>
                </a:solidFill>
              </a:defRPr>
            </a:lvl1pPr>
          </a:lstStyle>
          <a:p>
            <a:r>
              <a:rPr lang="nb-NO" dirty="0" smtClean="0"/>
              <a:t>Klikk for å redigere tittelstil</a:t>
            </a:r>
            <a:endParaRPr lang="nb-NO" dirty="0"/>
          </a:p>
        </p:txBody>
      </p:sp>
      <p:sp>
        <p:nvSpPr>
          <p:cNvPr id="5" name="Plassholder for tekst 2"/>
          <p:cNvSpPr>
            <a:spLocks noGrp="1"/>
          </p:cNvSpPr>
          <p:nvPr>
            <p:ph type="body" idx="10"/>
          </p:nvPr>
        </p:nvSpPr>
        <p:spPr>
          <a:xfrm>
            <a:off x="837407" y="3725864"/>
            <a:ext cx="5484743" cy="1236662"/>
          </a:xfrm>
          <a:prstGeom prst="rect">
            <a:avLst/>
          </a:prstGeom>
          <a:noFill/>
        </p:spPr>
        <p:txBody>
          <a:bodyPr anchor="t">
            <a:normAutofit/>
          </a:bodyPr>
          <a:lstStyle>
            <a:lvl1pPr marL="0" indent="0">
              <a:buNone/>
              <a:defRPr sz="2000">
                <a:ln w="12700">
                  <a:noFill/>
                </a:ln>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pic>
        <p:nvPicPr>
          <p:cNvPr id="6"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7749"/>
          <a:stretch/>
        </p:blipFill>
        <p:spPr bwMode="auto">
          <a:xfrm>
            <a:off x="4187032" y="5265737"/>
            <a:ext cx="3014662" cy="1592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33023"/>
          <a:stretch/>
        </p:blipFill>
        <p:spPr bwMode="auto">
          <a:xfrm>
            <a:off x="5694363" y="3551237"/>
            <a:ext cx="2524125" cy="33067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8" b="73344"/>
          <a:stretch/>
        </p:blipFill>
        <p:spPr bwMode="auto">
          <a:xfrm>
            <a:off x="-2" y="5541962"/>
            <a:ext cx="1048545" cy="13160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19538" y="593725"/>
            <a:ext cx="1383501" cy="870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519204" y="6170909"/>
            <a:ext cx="2524125" cy="68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5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killeark med bilde">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0" y="0"/>
            <a:ext cx="9144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13" name="Tittel 1"/>
          <p:cNvSpPr>
            <a:spLocks noGrp="1"/>
          </p:cNvSpPr>
          <p:nvPr>
            <p:ph type="title"/>
          </p:nvPr>
        </p:nvSpPr>
        <p:spPr>
          <a:xfrm>
            <a:off x="837407" y="2016452"/>
            <a:ext cx="7469187" cy="1362075"/>
          </a:xfrm>
          <a:prstGeom prst="rect">
            <a:avLst/>
          </a:prstGeom>
          <a:solidFill>
            <a:schemeClr val="bg1">
              <a:alpha val="65000"/>
            </a:schemeClr>
          </a:solidFill>
        </p:spPr>
        <p:txBody>
          <a:bodyPr anchor="t">
            <a:normAutofit/>
          </a:bodyPr>
          <a:lstStyle>
            <a:lvl1pPr algn="l">
              <a:defRPr sz="2800" b="0" cap="all">
                <a:ln w="12700">
                  <a:noFill/>
                </a:ln>
                <a:solidFill>
                  <a:srgbClr val="3E3832"/>
                </a:solidFill>
              </a:defRPr>
            </a:lvl1pPr>
          </a:lstStyle>
          <a:p>
            <a:r>
              <a:rPr lang="nb-NO" dirty="0" smtClean="0"/>
              <a:t>Klikk for å redigere tittelstil</a:t>
            </a:r>
            <a:endParaRPr lang="nb-NO" dirty="0"/>
          </a:p>
        </p:txBody>
      </p:sp>
      <p:sp>
        <p:nvSpPr>
          <p:cNvPr id="14" name="Plassholder for tekst 2"/>
          <p:cNvSpPr>
            <a:spLocks noGrp="1"/>
          </p:cNvSpPr>
          <p:nvPr>
            <p:ph type="body" idx="10"/>
          </p:nvPr>
        </p:nvSpPr>
        <p:spPr>
          <a:xfrm>
            <a:off x="837407" y="3725864"/>
            <a:ext cx="5484743" cy="1236662"/>
          </a:xfrm>
          <a:prstGeom prst="rect">
            <a:avLst/>
          </a:prstGeom>
          <a:solidFill>
            <a:schemeClr val="bg1">
              <a:alpha val="65000"/>
            </a:schemeClr>
          </a:solidFill>
        </p:spPr>
        <p:txBody>
          <a:bodyPr anchor="t">
            <a:normAutofit/>
          </a:bodyPr>
          <a:lstStyle>
            <a:lvl1pPr marL="0" indent="0">
              <a:buNone/>
              <a:defRPr sz="2000">
                <a:ln w="12700">
                  <a:noFill/>
                </a:ln>
                <a:solidFill>
                  <a:srgbClr val="3E383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spTree>
    <p:extLst>
      <p:ext uri="{BB962C8B-B14F-4D97-AF65-F5344CB8AC3E}">
        <p14:creationId xmlns:p14="http://schemas.microsoft.com/office/powerpoint/2010/main" val="164515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descr="W:\DOKUMENT\Logo\2.pn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r="34198" b="23104"/>
          <a:stretch/>
        </p:blipFill>
        <p:spPr bwMode="auto">
          <a:xfrm>
            <a:off x="8721457" y="6048072"/>
            <a:ext cx="422544" cy="8099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W:\DOKUMENT\Logo\1.png"/>
          <p:cNvPicPr>
            <a:picLocks noChangeAspect="1" noChangeArrowheads="1"/>
          </p:cNvPicPr>
          <p:nvPr/>
        </p:nvPicPr>
        <p:blipFill rotWithShape="1">
          <a:blip r:embed="rId12">
            <a:extLst>
              <a:ext uri="{28A0092B-C50C-407E-A947-70E740481C1C}">
                <a14:useLocalDpi xmlns:a14="http://schemas.microsoft.com/office/drawing/2010/main" val="0"/>
              </a:ext>
            </a:extLst>
          </a:blip>
          <a:srcRect b="69296"/>
          <a:stretch/>
        </p:blipFill>
        <p:spPr bwMode="auto">
          <a:xfrm>
            <a:off x="8339662" y="6434282"/>
            <a:ext cx="706438" cy="4260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type="body"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10"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dirty="0" smtClean="0"/>
              <a:t>Klikk for å redigere tittelstil</a:t>
            </a:r>
          </a:p>
        </p:txBody>
      </p:sp>
      <p:pic>
        <p:nvPicPr>
          <p:cNvPr id="11" name="Bild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00304" y="6431900"/>
            <a:ext cx="451944" cy="285629"/>
          </a:xfrm>
          <a:prstGeom prst="rect">
            <a:avLst/>
          </a:prstGeom>
        </p:spPr>
      </p:pic>
    </p:spTree>
    <p:extLst>
      <p:ext uri="{BB962C8B-B14F-4D97-AF65-F5344CB8AC3E}">
        <p14:creationId xmlns:p14="http://schemas.microsoft.com/office/powerpoint/2010/main" val="280048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2" r:id="rId5"/>
    <p:sldLayoutId id="2147483654" r:id="rId6"/>
    <p:sldLayoutId id="2147483656" r:id="rId7"/>
    <p:sldLayoutId id="2147483655" r:id="rId8"/>
    <p:sldLayoutId id="2147483653" r:id="rId9"/>
  </p:sldLayoutIdLst>
  <p:hf sldNum="0" hdr="0" ftr="0"/>
  <p:txStyles>
    <p:titleStyle>
      <a:lvl1pPr algn="l" defTabSz="914400" rtl="0" eaLnBrk="1" latinLnBrk="0" hangingPunct="1">
        <a:spcBef>
          <a:spcPct val="0"/>
        </a:spcBef>
        <a:buNone/>
        <a:defRPr sz="3200" kern="1200">
          <a:solidFill>
            <a:srgbClr val="C3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4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r>
              <a:rPr lang="nb-NO" dirty="0" smtClean="0"/>
              <a:t>08.12.2016 // Avd. Tolk</a:t>
            </a:r>
            <a:endParaRPr lang="nb-NO" dirty="0"/>
          </a:p>
        </p:txBody>
      </p:sp>
      <p:sp>
        <p:nvSpPr>
          <p:cNvPr id="3" name="Tittel 2"/>
          <p:cNvSpPr>
            <a:spLocks noGrp="1"/>
          </p:cNvSpPr>
          <p:nvPr>
            <p:ph type="ctrTitle"/>
          </p:nvPr>
        </p:nvSpPr>
        <p:spPr/>
        <p:txBody>
          <a:bodyPr/>
          <a:lstStyle/>
          <a:p>
            <a:r>
              <a:rPr lang="nb-NO" dirty="0"/>
              <a:t>Kvantitativ undersøkelse for måling av brukertilfredshet knyttet til tolketjenestene</a:t>
            </a:r>
          </a:p>
        </p:txBody>
      </p:sp>
      <p:pic>
        <p:nvPicPr>
          <p:cNvPr id="1026" name="Picture 2"/>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rcRect t="101" b="101"/>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930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Totalt sett, hvor fornøyd er du med tolketjenesten i Hordaland?</a:t>
            </a:r>
          </a:p>
        </p:txBody>
      </p:sp>
      <p:graphicFrame>
        <p:nvGraphicFramePr>
          <p:cNvPr id="6" name="Plassholder for innhold 3"/>
          <p:cNvGraphicFramePr>
            <a:graphicFrameLocks/>
          </p:cNvGraphicFramePr>
          <p:nvPr>
            <p:extLst>
              <p:ext uri="{D42A27DB-BD31-4B8C-83A1-F6EECF244321}">
                <p14:modId xmlns:p14="http://schemas.microsoft.com/office/powerpoint/2010/main" val="2170268209"/>
              </p:ext>
            </p:extLst>
          </p:nvPr>
        </p:nvGraphicFramePr>
        <p:xfrm>
          <a:off x="435935" y="1929809"/>
          <a:ext cx="8229600" cy="49281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5614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385763" y="1412776"/>
            <a:ext cx="8362701" cy="4859437"/>
          </a:xfrm>
        </p:spPr>
        <p:txBody>
          <a:bodyPr/>
          <a:lstStyle/>
          <a:p>
            <a:pPr marL="0" indent="0">
              <a:buNone/>
            </a:pPr>
            <a:r>
              <a:rPr lang="nb-NO" sz="2800" dirty="0" smtClean="0">
                <a:solidFill>
                  <a:srgbClr val="C00000"/>
                </a:solidFill>
              </a:rPr>
              <a:t>52 %</a:t>
            </a:r>
            <a:r>
              <a:rPr lang="nb-NO" sz="2800" dirty="0" smtClean="0"/>
              <a:t> lar av og til være å bestille tolk.</a:t>
            </a:r>
          </a:p>
          <a:p>
            <a:pPr marL="0" indent="0">
              <a:buNone/>
            </a:pPr>
            <a:endParaRPr lang="nb-NO" sz="2800" dirty="0" smtClean="0"/>
          </a:p>
          <a:p>
            <a:pPr marL="0" indent="0">
              <a:buNone/>
            </a:pPr>
            <a:r>
              <a:rPr lang="nb-NO" sz="2800" dirty="0" smtClean="0"/>
              <a:t>De </a:t>
            </a:r>
            <a:r>
              <a:rPr lang="nb-NO" sz="2800" dirty="0"/>
              <a:t>som bruker tolk </a:t>
            </a:r>
            <a:r>
              <a:rPr lang="nb-NO" sz="2800" dirty="0" smtClean="0"/>
              <a:t>sjelden, </a:t>
            </a:r>
            <a:r>
              <a:rPr lang="nb-NO" sz="2800" dirty="0"/>
              <a:t>lar </a:t>
            </a:r>
            <a:r>
              <a:rPr lang="nb-NO" sz="2800" dirty="0" smtClean="0"/>
              <a:t>ofte være </a:t>
            </a:r>
            <a:r>
              <a:rPr lang="nb-NO" sz="2800" dirty="0"/>
              <a:t>å </a:t>
            </a:r>
            <a:r>
              <a:rPr lang="nb-NO" sz="2800" dirty="0" smtClean="0"/>
              <a:t>bestille.</a:t>
            </a:r>
            <a:endParaRPr lang="nb-NO" sz="2800" dirty="0"/>
          </a:p>
          <a:p>
            <a:pPr marL="0" indent="0">
              <a:buNone/>
            </a:pPr>
            <a:endParaRPr lang="nb-NO" dirty="0"/>
          </a:p>
          <a:p>
            <a:pPr marL="0" indent="0">
              <a:buNone/>
            </a:pPr>
            <a:r>
              <a:rPr lang="nb-NO" dirty="0" smtClean="0"/>
              <a:t>Gruppe 1 </a:t>
            </a:r>
            <a:r>
              <a:rPr lang="nb-NO" dirty="0" smtClean="0">
                <a:sym typeface="Wingdings" panose="05000000000000000000" pitchFamily="2" charset="2"/>
              </a:rPr>
              <a:t> </a:t>
            </a:r>
            <a:r>
              <a:rPr lang="nb-NO" dirty="0" smtClean="0"/>
              <a:t>Bestiller 1-3 ganger i uken </a:t>
            </a:r>
            <a:r>
              <a:rPr lang="nb-NO" dirty="0" smtClean="0">
                <a:sym typeface="Wingdings" panose="05000000000000000000" pitchFamily="2" charset="2"/>
              </a:rPr>
              <a:t></a:t>
            </a:r>
            <a:r>
              <a:rPr lang="nb-NO" dirty="0" smtClean="0"/>
              <a:t> </a:t>
            </a:r>
            <a:r>
              <a:rPr lang="nb-NO" b="1" dirty="0" smtClean="0">
                <a:solidFill>
                  <a:srgbClr val="C00000"/>
                </a:solidFill>
              </a:rPr>
              <a:t>15 %</a:t>
            </a:r>
            <a:r>
              <a:rPr lang="nb-NO" dirty="0" smtClean="0"/>
              <a:t> lar være </a:t>
            </a:r>
          </a:p>
          <a:p>
            <a:pPr marL="0" indent="0">
              <a:buNone/>
            </a:pPr>
            <a:r>
              <a:rPr lang="nb-NO" dirty="0" smtClean="0"/>
              <a:t>Gruppe 2 </a:t>
            </a:r>
            <a:r>
              <a:rPr lang="nb-NO" dirty="0" smtClean="0">
                <a:sym typeface="Wingdings" panose="05000000000000000000" pitchFamily="2" charset="2"/>
              </a:rPr>
              <a:t></a:t>
            </a:r>
            <a:r>
              <a:rPr lang="nb-NO" dirty="0" smtClean="0"/>
              <a:t> Bestiller 1-3 ganger i mnd. </a:t>
            </a:r>
            <a:r>
              <a:rPr lang="nb-NO" dirty="0" smtClean="0">
                <a:sym typeface="Wingdings" panose="05000000000000000000" pitchFamily="2" charset="2"/>
              </a:rPr>
              <a:t> </a:t>
            </a:r>
            <a:r>
              <a:rPr lang="nb-NO" b="1" dirty="0" smtClean="0">
                <a:solidFill>
                  <a:srgbClr val="C00000"/>
                </a:solidFill>
                <a:sym typeface="Wingdings" panose="05000000000000000000" pitchFamily="2" charset="2"/>
              </a:rPr>
              <a:t>45 %</a:t>
            </a:r>
            <a:r>
              <a:rPr lang="nb-NO" dirty="0" smtClean="0">
                <a:sym typeface="Wingdings" panose="05000000000000000000" pitchFamily="2" charset="2"/>
              </a:rPr>
              <a:t> lar være</a:t>
            </a:r>
          </a:p>
          <a:p>
            <a:pPr marL="0" indent="0">
              <a:buNone/>
            </a:pPr>
            <a:r>
              <a:rPr lang="nb-NO" dirty="0" smtClean="0">
                <a:sym typeface="Wingdings" panose="05000000000000000000" pitchFamily="2" charset="2"/>
              </a:rPr>
              <a:t>Gruppe 3  Bestiller enda sjeldnere       </a:t>
            </a:r>
            <a:r>
              <a:rPr lang="nb-NO" b="1" dirty="0" smtClean="0">
                <a:solidFill>
                  <a:srgbClr val="C00000"/>
                </a:solidFill>
                <a:sym typeface="Wingdings" panose="05000000000000000000" pitchFamily="2" charset="2"/>
              </a:rPr>
              <a:t>37 %</a:t>
            </a:r>
            <a:r>
              <a:rPr lang="nb-NO" dirty="0" smtClean="0">
                <a:sym typeface="Wingdings" panose="05000000000000000000" pitchFamily="2" charset="2"/>
              </a:rPr>
              <a:t> lar være			</a:t>
            </a:r>
            <a:endParaRPr lang="nb-NO" dirty="0">
              <a:sym typeface="Wingdings" panose="05000000000000000000" pitchFamily="2" charset="2"/>
            </a:endParaRPr>
          </a:p>
        </p:txBody>
      </p:sp>
      <p:sp>
        <p:nvSpPr>
          <p:cNvPr id="3" name="Tittel 2"/>
          <p:cNvSpPr>
            <a:spLocks noGrp="1"/>
          </p:cNvSpPr>
          <p:nvPr>
            <p:ph type="title"/>
          </p:nvPr>
        </p:nvSpPr>
        <p:spPr/>
        <p:txBody>
          <a:bodyPr/>
          <a:lstStyle/>
          <a:p>
            <a:r>
              <a:rPr lang="nb-NO" dirty="0" smtClean="0"/>
              <a:t>Hvem lar være å bestille tolk?</a:t>
            </a:r>
            <a:endParaRPr lang="nb-NO" dirty="0"/>
          </a:p>
        </p:txBody>
      </p:sp>
    </p:spTree>
    <p:extLst>
      <p:ext uri="{BB962C8B-B14F-4D97-AF65-F5344CB8AC3E}">
        <p14:creationId xmlns:p14="http://schemas.microsoft.com/office/powerpoint/2010/main" val="350075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385763" y="1412776"/>
            <a:ext cx="8362701" cy="4859437"/>
          </a:xfrm>
        </p:spPr>
        <p:txBody>
          <a:bodyPr/>
          <a:lstStyle/>
          <a:p>
            <a:pPr marL="0" indent="0">
              <a:buNone/>
            </a:pPr>
            <a:r>
              <a:rPr lang="nb-NO" sz="2800" dirty="0" smtClean="0">
                <a:solidFill>
                  <a:srgbClr val="C00000"/>
                </a:solidFill>
              </a:rPr>
              <a:t>52 %</a:t>
            </a:r>
            <a:r>
              <a:rPr lang="nb-NO" sz="2800" dirty="0" smtClean="0"/>
              <a:t> lar av og til være å bestille tolk.</a:t>
            </a:r>
          </a:p>
          <a:p>
            <a:pPr marL="0" indent="0">
              <a:buNone/>
            </a:pPr>
            <a:endParaRPr lang="nb-NO" sz="2800" dirty="0" smtClean="0"/>
          </a:p>
          <a:p>
            <a:pPr marL="0" indent="0">
              <a:buNone/>
            </a:pPr>
            <a:r>
              <a:rPr lang="nb-NO" sz="2800" dirty="0" smtClean="0"/>
              <a:t>De </a:t>
            </a:r>
            <a:r>
              <a:rPr lang="nb-NO" sz="2800" dirty="0"/>
              <a:t>som bruker tolk </a:t>
            </a:r>
            <a:r>
              <a:rPr lang="nb-NO" sz="2800" dirty="0" smtClean="0"/>
              <a:t>sjelden, </a:t>
            </a:r>
            <a:r>
              <a:rPr lang="nb-NO" sz="2800" dirty="0"/>
              <a:t>lar </a:t>
            </a:r>
            <a:r>
              <a:rPr lang="nb-NO" sz="2800" dirty="0" smtClean="0"/>
              <a:t>ofte være </a:t>
            </a:r>
            <a:r>
              <a:rPr lang="nb-NO" sz="2800" dirty="0"/>
              <a:t>å </a:t>
            </a:r>
            <a:r>
              <a:rPr lang="nb-NO" sz="2800" dirty="0" smtClean="0"/>
              <a:t>bestille.</a:t>
            </a:r>
            <a:endParaRPr lang="nb-NO" sz="2800" dirty="0"/>
          </a:p>
          <a:p>
            <a:pPr marL="0" indent="0">
              <a:buNone/>
            </a:pPr>
            <a:endParaRPr lang="nb-NO" dirty="0"/>
          </a:p>
          <a:p>
            <a:pPr marL="0" indent="0">
              <a:buNone/>
            </a:pPr>
            <a:r>
              <a:rPr lang="nb-NO" dirty="0" smtClean="0"/>
              <a:t>Gruppe 1 </a:t>
            </a:r>
            <a:r>
              <a:rPr lang="nb-NO" dirty="0" smtClean="0">
                <a:sym typeface="Wingdings" panose="05000000000000000000" pitchFamily="2" charset="2"/>
              </a:rPr>
              <a:t> </a:t>
            </a:r>
            <a:r>
              <a:rPr lang="nb-NO" dirty="0" smtClean="0"/>
              <a:t>Bestiller 1-3 ganger i uken </a:t>
            </a:r>
            <a:r>
              <a:rPr lang="nb-NO" dirty="0" smtClean="0">
                <a:sym typeface="Wingdings" panose="05000000000000000000" pitchFamily="2" charset="2"/>
              </a:rPr>
              <a:t></a:t>
            </a:r>
            <a:r>
              <a:rPr lang="nb-NO" dirty="0" smtClean="0"/>
              <a:t> </a:t>
            </a:r>
            <a:r>
              <a:rPr lang="nb-NO" b="1" dirty="0" smtClean="0">
                <a:solidFill>
                  <a:srgbClr val="C00000"/>
                </a:solidFill>
              </a:rPr>
              <a:t>15 %</a:t>
            </a:r>
            <a:r>
              <a:rPr lang="nb-NO" dirty="0" smtClean="0"/>
              <a:t> lar være </a:t>
            </a:r>
          </a:p>
          <a:p>
            <a:pPr marL="0" indent="0">
              <a:buNone/>
            </a:pPr>
            <a:r>
              <a:rPr lang="nb-NO" dirty="0" smtClean="0"/>
              <a:t>Gruppe 2 </a:t>
            </a:r>
            <a:r>
              <a:rPr lang="nb-NO" dirty="0" smtClean="0">
                <a:sym typeface="Wingdings" panose="05000000000000000000" pitchFamily="2" charset="2"/>
              </a:rPr>
              <a:t></a:t>
            </a:r>
            <a:r>
              <a:rPr lang="nb-NO" dirty="0" smtClean="0"/>
              <a:t> Bestiller 1-3 ganger i mnd. </a:t>
            </a:r>
            <a:r>
              <a:rPr lang="nb-NO" dirty="0" smtClean="0">
                <a:sym typeface="Wingdings" panose="05000000000000000000" pitchFamily="2" charset="2"/>
              </a:rPr>
              <a:t> </a:t>
            </a:r>
            <a:r>
              <a:rPr lang="nb-NO" b="1" dirty="0" smtClean="0">
                <a:solidFill>
                  <a:srgbClr val="C00000"/>
                </a:solidFill>
                <a:sym typeface="Wingdings" panose="05000000000000000000" pitchFamily="2" charset="2"/>
              </a:rPr>
              <a:t>45 %</a:t>
            </a:r>
            <a:r>
              <a:rPr lang="nb-NO" dirty="0" smtClean="0">
                <a:sym typeface="Wingdings" panose="05000000000000000000" pitchFamily="2" charset="2"/>
              </a:rPr>
              <a:t> lar være</a:t>
            </a:r>
          </a:p>
          <a:p>
            <a:pPr marL="0" indent="0">
              <a:buNone/>
            </a:pPr>
            <a:r>
              <a:rPr lang="nb-NO" dirty="0" smtClean="0">
                <a:sym typeface="Wingdings" panose="05000000000000000000" pitchFamily="2" charset="2"/>
              </a:rPr>
              <a:t>Gruppe 3  Bestiller enda sjeldnere       </a:t>
            </a:r>
            <a:r>
              <a:rPr lang="nb-NO" b="1" dirty="0" smtClean="0">
                <a:solidFill>
                  <a:srgbClr val="C00000"/>
                </a:solidFill>
                <a:sym typeface="Wingdings" panose="05000000000000000000" pitchFamily="2" charset="2"/>
              </a:rPr>
              <a:t>37 %</a:t>
            </a:r>
            <a:r>
              <a:rPr lang="nb-NO" dirty="0" smtClean="0">
                <a:sym typeface="Wingdings" panose="05000000000000000000" pitchFamily="2" charset="2"/>
              </a:rPr>
              <a:t> lar være			</a:t>
            </a:r>
            <a:endParaRPr lang="nb-NO" dirty="0">
              <a:sym typeface="Wingdings" panose="05000000000000000000" pitchFamily="2" charset="2"/>
            </a:endParaRPr>
          </a:p>
          <a:p>
            <a:pPr marL="0" indent="0">
              <a:buNone/>
            </a:pPr>
            <a:r>
              <a:rPr lang="nb-NO" dirty="0" smtClean="0"/>
              <a:t>	Lar være å bestille </a:t>
            </a:r>
            <a:r>
              <a:rPr lang="nb-NO" b="1" dirty="0" smtClean="0">
                <a:solidFill>
                  <a:srgbClr val="C00000"/>
                </a:solidFill>
              </a:rPr>
              <a:t>nærmere 250 oppdrag i året</a:t>
            </a:r>
            <a:r>
              <a:rPr lang="nb-NO" dirty="0" smtClean="0"/>
              <a:t>. </a:t>
            </a:r>
          </a:p>
        </p:txBody>
      </p:sp>
      <p:sp>
        <p:nvSpPr>
          <p:cNvPr id="3" name="Tittel 2"/>
          <p:cNvSpPr>
            <a:spLocks noGrp="1"/>
          </p:cNvSpPr>
          <p:nvPr>
            <p:ph type="title"/>
          </p:nvPr>
        </p:nvSpPr>
        <p:spPr/>
        <p:txBody>
          <a:bodyPr/>
          <a:lstStyle/>
          <a:p>
            <a:r>
              <a:rPr lang="nb-NO" dirty="0" smtClean="0"/>
              <a:t>Hvem lar være å bestille tolk?</a:t>
            </a:r>
            <a:endParaRPr lang="nb-NO" dirty="0"/>
          </a:p>
        </p:txBody>
      </p:sp>
      <p:sp>
        <p:nvSpPr>
          <p:cNvPr id="4" name="Avrundet rektangel 3"/>
          <p:cNvSpPr/>
          <p:nvPr/>
        </p:nvSpPr>
        <p:spPr>
          <a:xfrm>
            <a:off x="395536" y="3789040"/>
            <a:ext cx="8078956" cy="504056"/>
          </a:xfrm>
          <a:prstGeom prst="roundRect">
            <a:avLst/>
          </a:prstGeom>
          <a:solidFill>
            <a:schemeClr val="tx1">
              <a:lumMod val="40000"/>
              <a:lumOff val="6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Avrundet rektangel 18"/>
          <p:cNvSpPr/>
          <p:nvPr/>
        </p:nvSpPr>
        <p:spPr>
          <a:xfrm>
            <a:off x="440089" y="5013176"/>
            <a:ext cx="8078956" cy="613970"/>
          </a:xfrm>
          <a:prstGeom prst="roundRect">
            <a:avLst/>
          </a:prstGeom>
          <a:solidFill>
            <a:schemeClr val="tx1">
              <a:lumMod val="40000"/>
              <a:lumOff val="6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22" name="Buet linje 21"/>
          <p:cNvCxnSpPr>
            <a:stCxn id="4" idx="1"/>
            <a:endCxn id="19" idx="1"/>
          </p:cNvCxnSpPr>
          <p:nvPr/>
        </p:nvCxnSpPr>
        <p:spPr>
          <a:xfrm rot="10800000" flipH="1" flipV="1">
            <a:off x="395535" y="4041067"/>
            <a:ext cx="44553" cy="1279093"/>
          </a:xfrm>
          <a:prstGeom prst="curvedConnector3">
            <a:avLst>
              <a:gd name="adj1" fmla="val -513097"/>
            </a:avLst>
          </a:prstGeom>
          <a:ln>
            <a:solidFill>
              <a:schemeClr val="bg2"/>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44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Årsaker til å la være å bestille tolk</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328945344"/>
              </p:ext>
            </p:extLst>
          </p:nvPr>
        </p:nvGraphicFramePr>
        <p:xfrm>
          <a:off x="-684584" y="908720"/>
          <a:ext cx="9586839" cy="55075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473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Andre årsaker fra kommentarfeltet</a:t>
            </a:r>
            <a:endParaRPr lang="nb-NO" dirty="0"/>
          </a:p>
        </p:txBody>
      </p:sp>
      <p:sp>
        <p:nvSpPr>
          <p:cNvPr id="5" name="TekstSylinder 4"/>
          <p:cNvSpPr txBox="1"/>
          <p:nvPr/>
        </p:nvSpPr>
        <p:spPr>
          <a:xfrm>
            <a:off x="648668" y="3487998"/>
            <a:ext cx="3563292" cy="2553891"/>
          </a:xfrm>
          <a:prstGeom prst="wedgeRoundRectCallout">
            <a:avLst>
              <a:gd name="adj1" fmla="val -52540"/>
              <a:gd name="adj2" fmla="val 54936"/>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Tolketjenesten mener at jeg må ha to tolker. </a:t>
            </a:r>
          </a:p>
          <a:p>
            <a:pPr algn="ctr"/>
            <a:r>
              <a:rPr lang="nb-NO" sz="2400" dirty="0" smtClean="0">
                <a:solidFill>
                  <a:srgbClr val="3E3832"/>
                </a:solidFill>
              </a:rPr>
              <a:t>I mange sammenhenger synes jeg det </a:t>
            </a:r>
            <a:r>
              <a:rPr lang="nb-NO" sz="2400" dirty="0" smtClean="0">
                <a:solidFill>
                  <a:srgbClr val="C00000"/>
                </a:solidFill>
              </a:rPr>
              <a:t>tar for mye oppmerksomhet og plass</a:t>
            </a:r>
            <a:r>
              <a:rPr lang="nb-NO" sz="2400" dirty="0" smtClean="0">
                <a:solidFill>
                  <a:schemeClr val="accent1">
                    <a:lumMod val="50000"/>
                  </a:schemeClr>
                </a:solidFill>
              </a:rPr>
              <a:t>. </a:t>
            </a:r>
          </a:p>
        </p:txBody>
      </p:sp>
      <p:sp>
        <p:nvSpPr>
          <p:cNvPr id="6" name="TekstSylinder 5"/>
          <p:cNvSpPr txBox="1"/>
          <p:nvPr/>
        </p:nvSpPr>
        <p:spPr>
          <a:xfrm>
            <a:off x="4380101" y="2346932"/>
            <a:ext cx="4448098" cy="1736646"/>
          </a:xfrm>
          <a:prstGeom prst="wedgeRoundRectCallout">
            <a:avLst>
              <a:gd name="adj1" fmla="val 48870"/>
              <a:gd name="adj2" fmla="val 63077"/>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Hvis jeg får to tolker og i tillegg risikerer at det er student med, blir det å ha tolker til stede et </a:t>
            </a:r>
            <a:r>
              <a:rPr lang="nb-NO" sz="2400" dirty="0" smtClean="0">
                <a:solidFill>
                  <a:srgbClr val="C00000"/>
                </a:solidFill>
              </a:rPr>
              <a:t>stressmoment</a:t>
            </a:r>
            <a:r>
              <a:rPr lang="nb-NO" sz="2400" dirty="0" smtClean="0">
                <a:solidFill>
                  <a:schemeClr val="accent1">
                    <a:lumMod val="50000"/>
                  </a:schemeClr>
                </a:solidFill>
              </a:rPr>
              <a:t>.</a:t>
            </a:r>
          </a:p>
        </p:txBody>
      </p:sp>
      <p:sp>
        <p:nvSpPr>
          <p:cNvPr id="7" name="TekstSylinder 6"/>
          <p:cNvSpPr txBox="1"/>
          <p:nvPr/>
        </p:nvSpPr>
        <p:spPr>
          <a:xfrm>
            <a:off x="5004048" y="5631380"/>
            <a:ext cx="3722351" cy="510778"/>
          </a:xfrm>
          <a:prstGeom prst="wedgeRoundRectCallout">
            <a:avLst>
              <a:gd name="adj1" fmla="val 42954"/>
              <a:gd name="adj2" fmla="val 69364"/>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Jeg funger litt uten tolk. </a:t>
            </a:r>
          </a:p>
        </p:txBody>
      </p:sp>
      <p:sp>
        <p:nvSpPr>
          <p:cNvPr id="8" name="TekstSylinder 7"/>
          <p:cNvSpPr txBox="1"/>
          <p:nvPr/>
        </p:nvSpPr>
        <p:spPr>
          <a:xfrm>
            <a:off x="4537101" y="1500724"/>
            <a:ext cx="4291098" cy="510778"/>
          </a:xfrm>
          <a:prstGeom prst="wedgeRoundRectCallout">
            <a:avLst>
              <a:gd name="adj1" fmla="val 42954"/>
              <a:gd name="adj2" fmla="val 69364"/>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Jeg kan bruke </a:t>
            </a:r>
            <a:r>
              <a:rPr lang="nb-NO" sz="2400" dirty="0" smtClean="0">
                <a:solidFill>
                  <a:srgbClr val="C00000"/>
                </a:solidFill>
              </a:rPr>
              <a:t>teleslynge</a:t>
            </a:r>
            <a:r>
              <a:rPr lang="nb-NO" sz="2400" dirty="0" smtClean="0">
                <a:solidFill>
                  <a:schemeClr val="accent1">
                    <a:lumMod val="50000"/>
                  </a:schemeClr>
                </a:solidFill>
              </a:rPr>
              <a:t>.</a:t>
            </a:r>
          </a:p>
        </p:txBody>
      </p:sp>
      <p:sp>
        <p:nvSpPr>
          <p:cNvPr id="11" name="TekstSylinder 10"/>
          <p:cNvSpPr txBox="1"/>
          <p:nvPr/>
        </p:nvSpPr>
        <p:spPr>
          <a:xfrm>
            <a:off x="648669" y="1500724"/>
            <a:ext cx="3563291" cy="1736646"/>
          </a:xfrm>
          <a:prstGeom prst="wedgeRoundRectCallout">
            <a:avLst>
              <a:gd name="adj1" fmla="val -55888"/>
              <a:gd name="adj2" fmla="val 61663"/>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Det er vanskelig å bestille tolk til oppdrag samme kveld/over helgen fordi </a:t>
            </a:r>
            <a:r>
              <a:rPr lang="nb-NO" sz="2400" dirty="0" smtClean="0">
                <a:solidFill>
                  <a:srgbClr val="C00000"/>
                </a:solidFill>
              </a:rPr>
              <a:t>tolketjenesten er stengt</a:t>
            </a:r>
            <a:r>
              <a:rPr lang="nb-NO" sz="2400" dirty="0" smtClean="0">
                <a:solidFill>
                  <a:schemeClr val="accent1">
                    <a:lumMod val="50000"/>
                  </a:schemeClr>
                </a:solidFill>
              </a:rPr>
              <a:t>.</a:t>
            </a:r>
          </a:p>
        </p:txBody>
      </p:sp>
      <p:sp>
        <p:nvSpPr>
          <p:cNvPr id="16" name="TekstSylinder 15"/>
          <p:cNvSpPr txBox="1"/>
          <p:nvPr/>
        </p:nvSpPr>
        <p:spPr>
          <a:xfrm>
            <a:off x="4578443" y="4437112"/>
            <a:ext cx="3888432" cy="919401"/>
          </a:xfrm>
          <a:prstGeom prst="wedgeRoundRectCallout">
            <a:avLst>
              <a:gd name="adj1" fmla="val 48219"/>
              <a:gd name="adj2" fmla="val 66692"/>
              <a:gd name="adj3" fmla="val 16667"/>
            </a:avLst>
          </a:prstGeom>
          <a:solidFill>
            <a:srgbClr val="EFEFEF"/>
          </a:solidFill>
          <a:ln>
            <a:solidFill>
              <a:schemeClr val="bg2"/>
            </a:solidFill>
          </a:ln>
        </p:spPr>
        <p:txBody>
          <a:bodyPr wrap="square" rtlCol="0">
            <a:spAutoFit/>
          </a:bodyPr>
          <a:lstStyle/>
          <a:p>
            <a:pPr algn="ctr"/>
            <a:r>
              <a:rPr lang="nb-NO" sz="2400" dirty="0" smtClean="0">
                <a:solidFill>
                  <a:srgbClr val="3E3832"/>
                </a:solidFill>
              </a:rPr>
              <a:t>Oppdraget gjelder mindre ting av kort varighet. </a:t>
            </a:r>
          </a:p>
        </p:txBody>
      </p:sp>
    </p:spTree>
    <p:extLst>
      <p:ext uri="{BB962C8B-B14F-4D97-AF65-F5344CB8AC3E}">
        <p14:creationId xmlns:p14="http://schemas.microsoft.com/office/powerpoint/2010/main" val="201795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dirty="0" smtClean="0"/>
              <a:t>Bruker du bildetolk?</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682295151"/>
              </p:ext>
            </p:extLst>
          </p:nvPr>
        </p:nvGraphicFramePr>
        <p:xfrm>
          <a:off x="385763" y="1268760"/>
          <a:ext cx="8372475" cy="50034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3987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nb-NO" dirty="0" smtClean="0"/>
              <a:t>Bruker du bildetolk?</a:t>
            </a:r>
            <a:endParaRPr lang="nb-NO" dirty="0"/>
          </a:p>
        </p:txBody>
      </p:sp>
      <p:graphicFrame>
        <p:nvGraphicFramePr>
          <p:cNvPr id="5" name="Plassholder for innhold 3"/>
          <p:cNvGraphicFramePr>
            <a:graphicFrameLocks/>
          </p:cNvGraphicFramePr>
          <p:nvPr>
            <p:extLst>
              <p:ext uri="{D42A27DB-BD31-4B8C-83A1-F6EECF244321}">
                <p14:modId xmlns:p14="http://schemas.microsoft.com/office/powerpoint/2010/main" val="2947183072"/>
              </p:ext>
            </p:extLst>
          </p:nvPr>
        </p:nvGraphicFramePr>
        <p:xfrm>
          <a:off x="425303" y="1700808"/>
          <a:ext cx="8229600" cy="52565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0812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Autofit/>
          </a:bodyPr>
          <a:lstStyle/>
          <a:p>
            <a:r>
              <a:rPr lang="nb-NO" sz="2800" dirty="0" smtClean="0"/>
              <a:t>Dårlige erfaringer </a:t>
            </a:r>
          </a:p>
          <a:p>
            <a:pPr lvl="1" indent="-342900"/>
            <a:r>
              <a:rPr lang="nb-NO" sz="2400" dirty="0" smtClean="0"/>
              <a:t>Bildetolk har ikke fungert på tidligere oppdrag. </a:t>
            </a:r>
          </a:p>
          <a:p>
            <a:pPr lvl="1" indent="-342900"/>
            <a:r>
              <a:rPr lang="nb-NO" sz="2400" dirty="0" smtClean="0"/>
              <a:t>Problemer med programvare, andre tekniske utfordringer osv. </a:t>
            </a:r>
          </a:p>
          <a:p>
            <a:pPr marL="400050" lvl="1" indent="0">
              <a:buNone/>
            </a:pPr>
            <a:endParaRPr lang="nb-NO" sz="800" dirty="0" smtClean="0"/>
          </a:p>
          <a:p>
            <a:r>
              <a:rPr lang="nb-NO" sz="2800" dirty="0" smtClean="0"/>
              <a:t>Mangel på erfaring </a:t>
            </a:r>
          </a:p>
          <a:p>
            <a:pPr lvl="1"/>
            <a:r>
              <a:rPr lang="nb-NO" sz="2400" dirty="0" smtClean="0"/>
              <a:t>Generell usikkerhet</a:t>
            </a:r>
          </a:p>
          <a:p>
            <a:pPr lvl="1"/>
            <a:r>
              <a:rPr lang="nb-NO" sz="2400" dirty="0" smtClean="0"/>
              <a:t>Vil bildetolken avlese meg godt nok?</a:t>
            </a:r>
          </a:p>
          <a:p>
            <a:pPr lvl="1"/>
            <a:r>
              <a:rPr lang="nb-NO" sz="2400" dirty="0" smtClean="0"/>
              <a:t>Vil det fungere med bildetolk til det jeg skal gjøre?</a:t>
            </a:r>
          </a:p>
          <a:p>
            <a:endParaRPr lang="nb-NO" sz="800" dirty="0" smtClean="0"/>
          </a:p>
          <a:p>
            <a:r>
              <a:rPr lang="nb-NO" sz="2800" dirty="0" smtClean="0"/>
              <a:t>Positive erfaringer styrer hva vi velger</a:t>
            </a:r>
          </a:p>
          <a:p>
            <a:pPr lvl="1"/>
            <a:r>
              <a:rPr lang="nb-NO" sz="2400" dirty="0" smtClean="0"/>
              <a:t>Vi velger det vi er trygg på og vet fungerer.</a:t>
            </a:r>
            <a:endParaRPr lang="nb-NO" sz="3200" dirty="0"/>
          </a:p>
        </p:txBody>
      </p:sp>
      <p:sp>
        <p:nvSpPr>
          <p:cNvPr id="3" name="Tittel 2"/>
          <p:cNvSpPr>
            <a:spLocks noGrp="1"/>
          </p:cNvSpPr>
          <p:nvPr>
            <p:ph type="title"/>
          </p:nvPr>
        </p:nvSpPr>
        <p:spPr/>
        <p:txBody>
          <a:bodyPr>
            <a:normAutofit/>
          </a:bodyPr>
          <a:lstStyle/>
          <a:p>
            <a:r>
              <a:rPr lang="nb-NO" dirty="0" smtClean="0"/>
              <a:t>Hvorfor ikke bildetolk?</a:t>
            </a:r>
            <a:endParaRPr lang="nb-NO" dirty="0"/>
          </a:p>
        </p:txBody>
      </p:sp>
    </p:spTree>
    <p:extLst>
      <p:ext uri="{BB962C8B-B14F-4D97-AF65-F5344CB8AC3E}">
        <p14:creationId xmlns:p14="http://schemas.microsoft.com/office/powerpoint/2010/main" val="39018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Hvordan vurderer du kommunikasjonen med tolkeformidlingen?</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473418542"/>
              </p:ext>
            </p:extLst>
          </p:nvPr>
        </p:nvGraphicFramePr>
        <p:xfrm>
          <a:off x="385763" y="1412874"/>
          <a:ext cx="8372475" cy="5445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9115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385763" y="1412776"/>
            <a:ext cx="8758237" cy="4859437"/>
          </a:xfrm>
        </p:spPr>
        <p:txBody>
          <a:bodyPr>
            <a:noAutofit/>
          </a:bodyPr>
          <a:lstStyle/>
          <a:p>
            <a:pPr marL="0" indent="0">
              <a:buNone/>
            </a:pPr>
            <a:r>
              <a:rPr lang="nb-NO" sz="2800" dirty="0"/>
              <a:t>Best tilbakemelding på:</a:t>
            </a:r>
          </a:p>
          <a:p>
            <a:r>
              <a:rPr lang="nb-NO" sz="2600" dirty="0"/>
              <a:t>Tolkeformidlerne er </a:t>
            </a:r>
            <a:r>
              <a:rPr lang="nb-NO" sz="2600" dirty="0" smtClean="0">
                <a:solidFill>
                  <a:srgbClr val="C00000"/>
                </a:solidFill>
              </a:rPr>
              <a:t>høflige</a:t>
            </a:r>
            <a:r>
              <a:rPr lang="nb-NO" sz="2600" dirty="0" smtClean="0"/>
              <a:t>.</a:t>
            </a:r>
          </a:p>
          <a:p>
            <a:r>
              <a:rPr lang="nb-NO" sz="2600" dirty="0" smtClean="0"/>
              <a:t>Jeg </a:t>
            </a:r>
            <a:r>
              <a:rPr lang="nb-NO" sz="2600" dirty="0"/>
              <a:t>stoler på at </a:t>
            </a:r>
            <a:r>
              <a:rPr lang="nb-NO" sz="2600" dirty="0" smtClean="0"/>
              <a:t>formidlerne holder </a:t>
            </a:r>
            <a:r>
              <a:rPr lang="nb-NO" sz="2600" dirty="0" smtClean="0">
                <a:solidFill>
                  <a:srgbClr val="C00000"/>
                </a:solidFill>
              </a:rPr>
              <a:t>taushetsplikten</a:t>
            </a:r>
            <a:r>
              <a:rPr lang="nb-NO" sz="2600" dirty="0" smtClean="0"/>
              <a:t>.</a:t>
            </a:r>
          </a:p>
          <a:p>
            <a:r>
              <a:rPr lang="nb-NO" sz="2600" dirty="0" smtClean="0"/>
              <a:t>Formidlingen gir beskjed </a:t>
            </a:r>
            <a:r>
              <a:rPr lang="nb-NO" sz="2600" dirty="0"/>
              <a:t>om hvem som skal tolke for </a:t>
            </a:r>
            <a:r>
              <a:rPr lang="nb-NO" sz="2600" dirty="0" smtClean="0"/>
              <a:t>meg.</a:t>
            </a:r>
          </a:p>
          <a:p>
            <a:pPr marL="0" indent="0">
              <a:buNone/>
            </a:pPr>
            <a:endParaRPr lang="nb-NO" dirty="0" smtClean="0"/>
          </a:p>
          <a:p>
            <a:pPr marL="0" indent="0">
              <a:buNone/>
            </a:pPr>
            <a:r>
              <a:rPr lang="nb-NO" sz="2800" dirty="0" smtClean="0"/>
              <a:t>Dårligere tilbakemelding på:</a:t>
            </a:r>
          </a:p>
          <a:p>
            <a:r>
              <a:rPr lang="nb-NO" sz="2600" dirty="0" smtClean="0"/>
              <a:t>Når </a:t>
            </a:r>
            <a:r>
              <a:rPr lang="nb-NO" sz="2600" dirty="0"/>
              <a:t>jeg ikke får tolk til </a:t>
            </a:r>
            <a:r>
              <a:rPr lang="nb-NO" sz="2600" dirty="0" smtClean="0"/>
              <a:t>oppdrag</a:t>
            </a:r>
            <a:r>
              <a:rPr lang="nb-NO" sz="2600" dirty="0"/>
              <a:t>, får jeg vite det </a:t>
            </a:r>
            <a:r>
              <a:rPr lang="nb-NO" sz="2600" dirty="0" smtClean="0"/>
              <a:t>tidsnok.</a:t>
            </a:r>
          </a:p>
          <a:p>
            <a:r>
              <a:rPr lang="nb-NO" sz="2600" dirty="0" smtClean="0"/>
              <a:t>Tolkeformidlingen </a:t>
            </a:r>
            <a:r>
              <a:rPr lang="nb-NO" sz="2600" dirty="0"/>
              <a:t>gir meg </a:t>
            </a:r>
            <a:r>
              <a:rPr lang="nb-NO" sz="2600" dirty="0">
                <a:solidFill>
                  <a:srgbClr val="C00000"/>
                </a:solidFill>
              </a:rPr>
              <a:t>beskjed om endring </a:t>
            </a:r>
            <a:r>
              <a:rPr lang="nb-NO" sz="2600" dirty="0"/>
              <a:t>av </a:t>
            </a:r>
            <a:r>
              <a:rPr lang="nb-NO" sz="2600" dirty="0" smtClean="0"/>
              <a:t>tolk.</a:t>
            </a:r>
          </a:p>
          <a:p>
            <a:r>
              <a:rPr lang="nb-NO" sz="2600" dirty="0" smtClean="0"/>
              <a:t>Tolkeformidlingen </a:t>
            </a:r>
            <a:r>
              <a:rPr lang="nb-NO" sz="2600" dirty="0"/>
              <a:t>er </a:t>
            </a:r>
            <a:r>
              <a:rPr lang="nb-NO" sz="2600" dirty="0">
                <a:solidFill>
                  <a:srgbClr val="C00000"/>
                </a:solidFill>
              </a:rPr>
              <a:t>åpen for kritikk</a:t>
            </a:r>
            <a:r>
              <a:rPr lang="nb-NO" sz="2600" dirty="0" smtClean="0"/>
              <a:t>.</a:t>
            </a:r>
            <a:endParaRPr lang="nb-NO" sz="2600" dirty="0"/>
          </a:p>
        </p:txBody>
      </p:sp>
      <p:sp>
        <p:nvSpPr>
          <p:cNvPr id="3" name="Tittel 2"/>
          <p:cNvSpPr>
            <a:spLocks noGrp="1"/>
          </p:cNvSpPr>
          <p:nvPr>
            <p:ph type="title"/>
          </p:nvPr>
        </p:nvSpPr>
        <p:spPr/>
        <p:txBody>
          <a:bodyPr/>
          <a:lstStyle/>
          <a:p>
            <a:r>
              <a:rPr lang="nb-NO" dirty="0" smtClean="0"/>
              <a:t>Påstander om formidlingen</a:t>
            </a:r>
            <a:endParaRPr lang="nb-NO" dirty="0"/>
          </a:p>
        </p:txBody>
      </p:sp>
    </p:spTree>
    <p:extLst>
      <p:ext uri="{BB962C8B-B14F-4D97-AF65-F5344CB8AC3E}">
        <p14:creationId xmlns:p14="http://schemas.microsoft.com/office/powerpoint/2010/main" val="11890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Autofit/>
          </a:bodyPr>
          <a:lstStyle/>
          <a:p>
            <a:pPr marL="0" indent="0">
              <a:buNone/>
            </a:pPr>
            <a:r>
              <a:rPr lang="nb-NO" sz="2800" dirty="0"/>
              <a:t>NAV Kompetansesenter for tilrettelegging og deltakelse:</a:t>
            </a:r>
          </a:p>
          <a:p>
            <a:pPr marL="355600" lvl="1" indent="0">
              <a:buNone/>
            </a:pPr>
            <a:r>
              <a:rPr lang="nb-NO" sz="2400" dirty="0"/>
              <a:t>Gunnar Horn </a:t>
            </a:r>
            <a:r>
              <a:rPr lang="nb-NO" sz="2400" dirty="0" smtClean="0"/>
              <a:t>og Dag </a:t>
            </a:r>
            <a:r>
              <a:rPr lang="nb-NO" sz="2400" dirty="0"/>
              <a:t>Grøndal Martinsen</a:t>
            </a:r>
          </a:p>
          <a:p>
            <a:pPr marL="355600" lvl="1" indent="0">
              <a:buNone/>
            </a:pPr>
            <a:endParaRPr lang="nb-NO" sz="1000" dirty="0"/>
          </a:p>
          <a:p>
            <a:pPr marL="0" indent="0">
              <a:buNone/>
            </a:pPr>
            <a:r>
              <a:rPr lang="nb-NO" sz="2800" dirty="0"/>
              <a:t>NAV Hjelpemiddelsentral Hordaland, avd. Tolk:</a:t>
            </a:r>
          </a:p>
          <a:p>
            <a:pPr marL="355600" lvl="1" indent="0">
              <a:buNone/>
            </a:pPr>
            <a:r>
              <a:rPr lang="nb-NO" sz="2400" dirty="0"/>
              <a:t>Beathe Helen </a:t>
            </a:r>
            <a:r>
              <a:rPr lang="nb-NO" sz="2400" dirty="0" err="1"/>
              <a:t>Viksøy</a:t>
            </a:r>
            <a:endParaRPr lang="nb-NO" sz="2400" dirty="0"/>
          </a:p>
          <a:p>
            <a:pPr marL="355600" lvl="1" indent="0">
              <a:buNone/>
            </a:pPr>
            <a:r>
              <a:rPr lang="nb-NO" sz="2400" dirty="0"/>
              <a:t>Mia </a:t>
            </a:r>
            <a:r>
              <a:rPr lang="nb-NO" sz="2400" dirty="0" err="1"/>
              <a:t>Bakervik</a:t>
            </a:r>
            <a:r>
              <a:rPr lang="nb-NO" sz="2400" dirty="0"/>
              <a:t> Bagne</a:t>
            </a:r>
          </a:p>
          <a:p>
            <a:pPr marL="355600" lvl="1" indent="0">
              <a:buNone/>
            </a:pPr>
            <a:r>
              <a:rPr lang="nb-NO" sz="2400" dirty="0"/>
              <a:t>Dorthea Vik</a:t>
            </a:r>
          </a:p>
          <a:p>
            <a:pPr marL="355600" lvl="1" indent="0">
              <a:buNone/>
            </a:pPr>
            <a:r>
              <a:rPr lang="nb-NO" sz="2400" dirty="0"/>
              <a:t>Therese Bu Oppedal</a:t>
            </a:r>
          </a:p>
          <a:p>
            <a:pPr marL="355600" lvl="1" indent="0">
              <a:buNone/>
            </a:pPr>
            <a:r>
              <a:rPr lang="nb-NO" sz="2400" dirty="0"/>
              <a:t>Ann Kathrin Andersen</a:t>
            </a:r>
          </a:p>
          <a:p>
            <a:pPr marL="355600" lvl="1" indent="0">
              <a:buNone/>
            </a:pPr>
            <a:r>
              <a:rPr lang="nb-NO" sz="2400" dirty="0"/>
              <a:t>Astrid Lund</a:t>
            </a:r>
          </a:p>
        </p:txBody>
      </p:sp>
      <p:sp>
        <p:nvSpPr>
          <p:cNvPr id="3" name="Tittel 2"/>
          <p:cNvSpPr>
            <a:spLocks noGrp="1"/>
          </p:cNvSpPr>
          <p:nvPr>
            <p:ph type="title"/>
          </p:nvPr>
        </p:nvSpPr>
        <p:spPr/>
        <p:txBody>
          <a:bodyPr/>
          <a:lstStyle/>
          <a:p>
            <a:r>
              <a:rPr lang="nb-NO" dirty="0" smtClean="0"/>
              <a:t>Arbeidsgruppen</a:t>
            </a:r>
            <a:endParaRPr lang="nb-NO" dirty="0"/>
          </a:p>
        </p:txBody>
      </p:sp>
    </p:spTree>
    <p:extLst>
      <p:ext uri="{BB962C8B-B14F-4D97-AF65-F5344CB8AC3E}">
        <p14:creationId xmlns:p14="http://schemas.microsoft.com/office/powerpoint/2010/main" val="1804020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Autofit/>
          </a:bodyPr>
          <a:lstStyle/>
          <a:p>
            <a:pPr marL="0" indent="0">
              <a:buNone/>
            </a:pPr>
            <a:r>
              <a:rPr lang="nb-NO" sz="2000" dirty="0" smtClean="0"/>
              <a:t>   </a:t>
            </a:r>
            <a:endParaRPr lang="nb-NO" sz="2000" dirty="0"/>
          </a:p>
        </p:txBody>
      </p:sp>
      <p:sp>
        <p:nvSpPr>
          <p:cNvPr id="3" name="Tittel 2"/>
          <p:cNvSpPr>
            <a:spLocks noGrp="1"/>
          </p:cNvSpPr>
          <p:nvPr>
            <p:ph type="title"/>
          </p:nvPr>
        </p:nvSpPr>
        <p:spPr/>
        <p:txBody>
          <a:bodyPr/>
          <a:lstStyle/>
          <a:p>
            <a:r>
              <a:rPr lang="nb-NO" dirty="0" smtClean="0"/>
              <a:t>Kommentarer om valg av tolk </a:t>
            </a:r>
            <a:endParaRPr lang="nb-NO" sz="2800" dirty="0"/>
          </a:p>
        </p:txBody>
      </p:sp>
      <p:sp>
        <p:nvSpPr>
          <p:cNvPr id="9" name="TekstSylinder 8"/>
          <p:cNvSpPr txBox="1"/>
          <p:nvPr/>
        </p:nvSpPr>
        <p:spPr>
          <a:xfrm>
            <a:off x="4572000" y="1630594"/>
            <a:ext cx="3528392" cy="2962513"/>
          </a:xfrm>
          <a:prstGeom prst="wedgeRoundRectCallout">
            <a:avLst>
              <a:gd name="adj1" fmla="val 52764"/>
              <a:gd name="adj2" fmla="val 76174"/>
              <a:gd name="adj3" fmla="val 16667"/>
            </a:avLst>
          </a:prstGeom>
          <a:solidFill>
            <a:srgbClr val="EFEFEF"/>
          </a:solidFill>
          <a:ln>
            <a:solidFill>
              <a:schemeClr val="bg2"/>
            </a:solidFill>
          </a:ln>
        </p:spPr>
        <p:txBody>
          <a:bodyPr wrap="square" rtlCol="0">
            <a:spAutoFit/>
          </a:bodyPr>
          <a:lstStyle/>
          <a:p>
            <a:pPr algn="ctr"/>
            <a:r>
              <a:rPr lang="nb-NO" sz="2800" dirty="0">
                <a:solidFill>
                  <a:srgbClr val="3E3832"/>
                </a:solidFill>
              </a:rPr>
              <a:t>Tolketjenesten må </a:t>
            </a:r>
            <a:r>
              <a:rPr lang="nb-NO" sz="2800" dirty="0" smtClean="0">
                <a:solidFill>
                  <a:srgbClr val="3E3832"/>
                </a:solidFill>
              </a:rPr>
              <a:t>forstå at </a:t>
            </a:r>
            <a:r>
              <a:rPr lang="nb-NO" sz="2800" dirty="0" smtClean="0">
                <a:solidFill>
                  <a:srgbClr val="C00000"/>
                </a:solidFill>
              </a:rPr>
              <a:t>vi har rett til å velge </a:t>
            </a:r>
            <a:r>
              <a:rPr lang="nb-NO" sz="2800" dirty="0" smtClean="0">
                <a:solidFill>
                  <a:srgbClr val="3E3832"/>
                </a:solidFill>
              </a:rPr>
              <a:t>tolk, istedenfor å spørre </a:t>
            </a:r>
            <a:r>
              <a:rPr lang="nb-NO" sz="2800" i="1" dirty="0" smtClean="0">
                <a:solidFill>
                  <a:srgbClr val="3E3832"/>
                </a:solidFill>
              </a:rPr>
              <a:t>hvorfor</a:t>
            </a:r>
            <a:r>
              <a:rPr lang="nb-NO" sz="2800" dirty="0" smtClean="0">
                <a:solidFill>
                  <a:srgbClr val="3E3832"/>
                </a:solidFill>
              </a:rPr>
              <a:t> vi ønsker en bestemt tolk. </a:t>
            </a:r>
            <a:endParaRPr lang="nb-NO" sz="2800" dirty="0">
              <a:solidFill>
                <a:srgbClr val="3E3832"/>
              </a:solidFill>
            </a:endParaRPr>
          </a:p>
        </p:txBody>
      </p:sp>
      <p:sp>
        <p:nvSpPr>
          <p:cNvPr id="11" name="TekstSylinder 10"/>
          <p:cNvSpPr txBox="1"/>
          <p:nvPr/>
        </p:nvSpPr>
        <p:spPr>
          <a:xfrm>
            <a:off x="683568" y="1630594"/>
            <a:ext cx="3528392" cy="3439239"/>
          </a:xfrm>
          <a:prstGeom prst="wedgeRoundRectCallout">
            <a:avLst>
              <a:gd name="adj1" fmla="val -43109"/>
              <a:gd name="adj2" fmla="val 69554"/>
              <a:gd name="adj3" fmla="val 16667"/>
            </a:avLst>
          </a:prstGeom>
          <a:solidFill>
            <a:srgbClr val="EFEFEF"/>
          </a:solidFill>
          <a:ln>
            <a:solidFill>
              <a:schemeClr val="bg2"/>
            </a:solidFill>
          </a:ln>
        </p:spPr>
        <p:txBody>
          <a:bodyPr wrap="square" rtlCol="0">
            <a:spAutoFit/>
          </a:bodyPr>
          <a:lstStyle/>
          <a:p>
            <a:pPr algn="ctr"/>
            <a:r>
              <a:rPr lang="nb-NO" sz="2800" dirty="0">
                <a:solidFill>
                  <a:srgbClr val="3E3832"/>
                </a:solidFill>
              </a:rPr>
              <a:t>Tolketjenesten </a:t>
            </a:r>
            <a:endParaRPr lang="nb-NO" sz="2800" dirty="0" smtClean="0">
              <a:solidFill>
                <a:srgbClr val="3E3832"/>
              </a:solidFill>
            </a:endParaRPr>
          </a:p>
          <a:p>
            <a:pPr algn="ctr"/>
            <a:r>
              <a:rPr lang="nb-NO" sz="2800" dirty="0" smtClean="0">
                <a:solidFill>
                  <a:srgbClr val="3E3832"/>
                </a:solidFill>
              </a:rPr>
              <a:t>må bli </a:t>
            </a:r>
          </a:p>
          <a:p>
            <a:pPr algn="ctr"/>
            <a:r>
              <a:rPr lang="nb-NO" sz="2800" dirty="0" smtClean="0">
                <a:solidFill>
                  <a:srgbClr val="3E3832"/>
                </a:solidFill>
              </a:rPr>
              <a:t>flinkere til </a:t>
            </a:r>
            <a:r>
              <a:rPr lang="nb-NO" sz="2800" dirty="0">
                <a:solidFill>
                  <a:srgbClr val="3E3832"/>
                </a:solidFill>
              </a:rPr>
              <a:t>å </a:t>
            </a:r>
            <a:endParaRPr lang="nb-NO" sz="2800" dirty="0" smtClean="0">
              <a:solidFill>
                <a:srgbClr val="3E3832"/>
              </a:solidFill>
            </a:endParaRPr>
          </a:p>
          <a:p>
            <a:pPr algn="ctr"/>
            <a:r>
              <a:rPr lang="nb-NO" sz="2800" dirty="0" smtClean="0">
                <a:solidFill>
                  <a:srgbClr val="C00000"/>
                </a:solidFill>
              </a:rPr>
              <a:t>la </a:t>
            </a:r>
            <a:r>
              <a:rPr lang="nb-NO" sz="2800" dirty="0">
                <a:solidFill>
                  <a:srgbClr val="C00000"/>
                </a:solidFill>
              </a:rPr>
              <a:t>oss </a:t>
            </a:r>
            <a:r>
              <a:rPr lang="nb-NO" sz="2800" dirty="0" smtClean="0">
                <a:solidFill>
                  <a:srgbClr val="C00000"/>
                </a:solidFill>
              </a:rPr>
              <a:t>bestemme </a:t>
            </a:r>
          </a:p>
          <a:p>
            <a:pPr algn="ctr"/>
            <a:r>
              <a:rPr lang="nb-NO" sz="2800" dirty="0" smtClean="0">
                <a:solidFill>
                  <a:srgbClr val="3E3832"/>
                </a:solidFill>
              </a:rPr>
              <a:t>hvem </a:t>
            </a:r>
            <a:r>
              <a:rPr lang="nb-NO" sz="2800" dirty="0">
                <a:solidFill>
                  <a:srgbClr val="3E3832"/>
                </a:solidFill>
              </a:rPr>
              <a:t>vi ønsker </a:t>
            </a:r>
            <a:endParaRPr lang="nb-NO" sz="2800" dirty="0" smtClean="0">
              <a:solidFill>
                <a:srgbClr val="3E3832"/>
              </a:solidFill>
            </a:endParaRPr>
          </a:p>
          <a:p>
            <a:pPr algn="ctr"/>
            <a:r>
              <a:rPr lang="nb-NO" sz="2800" dirty="0" smtClean="0">
                <a:solidFill>
                  <a:srgbClr val="3E3832"/>
                </a:solidFill>
              </a:rPr>
              <a:t>som </a:t>
            </a:r>
            <a:r>
              <a:rPr lang="nb-NO" sz="2800" dirty="0">
                <a:solidFill>
                  <a:srgbClr val="3E3832"/>
                </a:solidFill>
              </a:rPr>
              <a:t>tolk til </a:t>
            </a:r>
            <a:endParaRPr lang="nb-NO" sz="2800" dirty="0" smtClean="0">
              <a:solidFill>
                <a:srgbClr val="3E3832"/>
              </a:solidFill>
            </a:endParaRPr>
          </a:p>
          <a:p>
            <a:pPr algn="ctr"/>
            <a:r>
              <a:rPr lang="nb-NO" sz="2800" dirty="0" smtClean="0">
                <a:solidFill>
                  <a:srgbClr val="3E3832"/>
                </a:solidFill>
              </a:rPr>
              <a:t>spesielle </a:t>
            </a:r>
            <a:r>
              <a:rPr lang="nb-NO" sz="2800" dirty="0">
                <a:solidFill>
                  <a:srgbClr val="3E3832"/>
                </a:solidFill>
              </a:rPr>
              <a:t>oppdrag.</a:t>
            </a:r>
          </a:p>
        </p:txBody>
      </p:sp>
      <p:sp>
        <p:nvSpPr>
          <p:cNvPr id="12" name="TekstSylinder 11"/>
          <p:cNvSpPr txBox="1"/>
          <p:nvPr/>
        </p:nvSpPr>
        <p:spPr>
          <a:xfrm>
            <a:off x="1907704" y="5232164"/>
            <a:ext cx="5816275" cy="1055608"/>
          </a:xfrm>
          <a:prstGeom prst="wedgeRoundRectCallout">
            <a:avLst>
              <a:gd name="adj1" fmla="val 53914"/>
              <a:gd name="adj2" fmla="val 67791"/>
              <a:gd name="adj3" fmla="val 16667"/>
            </a:avLst>
          </a:prstGeom>
          <a:solidFill>
            <a:srgbClr val="EFEFEF"/>
          </a:solidFill>
          <a:ln>
            <a:solidFill>
              <a:schemeClr val="bg2"/>
            </a:solidFill>
          </a:ln>
        </p:spPr>
        <p:txBody>
          <a:bodyPr wrap="square" rtlCol="0">
            <a:spAutoFit/>
          </a:bodyPr>
          <a:lstStyle/>
          <a:p>
            <a:pPr algn="ctr"/>
            <a:r>
              <a:rPr lang="nb-NO" sz="2800" dirty="0">
                <a:solidFill>
                  <a:srgbClr val="3E3832"/>
                </a:solidFill>
              </a:rPr>
              <a:t>Tolketjenesten kan bli </a:t>
            </a:r>
            <a:r>
              <a:rPr lang="nb-NO" sz="2800" dirty="0">
                <a:solidFill>
                  <a:srgbClr val="C00000"/>
                </a:solidFill>
              </a:rPr>
              <a:t>mer smidig </a:t>
            </a:r>
            <a:endParaRPr lang="nb-NO" sz="2800" dirty="0" smtClean="0">
              <a:solidFill>
                <a:srgbClr val="C00000"/>
              </a:solidFill>
            </a:endParaRPr>
          </a:p>
          <a:p>
            <a:pPr algn="ctr"/>
            <a:r>
              <a:rPr lang="nb-NO" sz="2800" dirty="0" smtClean="0">
                <a:solidFill>
                  <a:srgbClr val="3E3832"/>
                </a:solidFill>
              </a:rPr>
              <a:t>når </a:t>
            </a:r>
            <a:r>
              <a:rPr lang="nb-NO" sz="2800" dirty="0">
                <a:solidFill>
                  <a:srgbClr val="3E3832"/>
                </a:solidFill>
              </a:rPr>
              <a:t>noen ber om en bestemt tolk. </a:t>
            </a:r>
          </a:p>
        </p:txBody>
      </p:sp>
    </p:spTree>
    <p:extLst>
      <p:ext uri="{BB962C8B-B14F-4D97-AF65-F5344CB8AC3E}">
        <p14:creationId xmlns:p14="http://schemas.microsoft.com/office/powerpoint/2010/main" val="2635991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Kommentarer fra fornøyde tolkebrukere</a:t>
            </a:r>
            <a:endParaRPr lang="nb-NO" dirty="0"/>
          </a:p>
        </p:txBody>
      </p:sp>
      <p:sp>
        <p:nvSpPr>
          <p:cNvPr id="4" name="TekstSylinder 3"/>
          <p:cNvSpPr txBox="1"/>
          <p:nvPr/>
        </p:nvSpPr>
        <p:spPr>
          <a:xfrm>
            <a:off x="615449" y="1491294"/>
            <a:ext cx="3600400" cy="4741724"/>
          </a:xfrm>
          <a:prstGeom prst="wedgeRoundRectCallout">
            <a:avLst>
              <a:gd name="adj1" fmla="val -40943"/>
              <a:gd name="adj2" fmla="val 53355"/>
              <a:gd name="adj3" fmla="val 16667"/>
            </a:avLst>
          </a:prstGeom>
          <a:solidFill>
            <a:srgbClr val="EFEFEF"/>
          </a:solidFill>
          <a:ln>
            <a:solidFill>
              <a:schemeClr val="bg2"/>
            </a:solidFill>
          </a:ln>
        </p:spPr>
        <p:txBody>
          <a:bodyPr wrap="square" rtlCol="0">
            <a:spAutoFit/>
          </a:bodyPr>
          <a:lstStyle/>
          <a:p>
            <a:pPr algn="ctr"/>
            <a:r>
              <a:rPr lang="nb-NO" sz="2800" dirty="0" smtClean="0">
                <a:solidFill>
                  <a:srgbClr val="3E3832"/>
                </a:solidFill>
              </a:rPr>
              <a:t>Tolketjenesten sier fort ifra om de at de har fått bestilling. </a:t>
            </a:r>
          </a:p>
          <a:p>
            <a:pPr algn="ctr"/>
            <a:r>
              <a:rPr lang="nb-NO" sz="2800" dirty="0" smtClean="0">
                <a:solidFill>
                  <a:srgbClr val="3E3832"/>
                </a:solidFill>
              </a:rPr>
              <a:t>Får ofte raskt svar på hvem jeg får som tolk, evt. oppdateringer på hvordan de ligger an i arbeidet med å skaffe tolk. </a:t>
            </a:r>
          </a:p>
        </p:txBody>
      </p:sp>
      <p:sp>
        <p:nvSpPr>
          <p:cNvPr id="5" name="TekstSylinder 4"/>
          <p:cNvSpPr txBox="1"/>
          <p:nvPr/>
        </p:nvSpPr>
        <p:spPr>
          <a:xfrm>
            <a:off x="4378447" y="4223957"/>
            <a:ext cx="4520447" cy="2009061"/>
          </a:xfrm>
          <a:prstGeom prst="wedgeRoundRectCallout">
            <a:avLst>
              <a:gd name="adj1" fmla="val 43079"/>
              <a:gd name="adj2" fmla="val 59643"/>
              <a:gd name="adj3" fmla="val 16667"/>
            </a:avLst>
          </a:prstGeom>
          <a:solidFill>
            <a:srgbClr val="EFEFEF"/>
          </a:solidFill>
          <a:ln>
            <a:solidFill>
              <a:schemeClr val="bg2"/>
            </a:solidFill>
          </a:ln>
        </p:spPr>
        <p:txBody>
          <a:bodyPr wrap="square" rtlCol="0">
            <a:spAutoFit/>
          </a:bodyPr>
          <a:lstStyle/>
          <a:p>
            <a:pPr algn="ctr"/>
            <a:r>
              <a:rPr lang="nb-NO" sz="2800" dirty="0" smtClean="0">
                <a:solidFill>
                  <a:srgbClr val="3E3832"/>
                </a:solidFill>
              </a:rPr>
              <a:t>Jeg synes tolkeformidlingen fungerer greit. Det er </a:t>
            </a:r>
            <a:r>
              <a:rPr lang="nb-NO" sz="2800" dirty="0" smtClean="0">
                <a:solidFill>
                  <a:srgbClr val="C00000"/>
                </a:solidFill>
              </a:rPr>
              <a:t>tilgangen på </a:t>
            </a:r>
            <a:r>
              <a:rPr lang="nb-NO" sz="2800" dirty="0" smtClean="0">
                <a:solidFill>
                  <a:srgbClr val="3E3832"/>
                </a:solidFill>
              </a:rPr>
              <a:t>tolker som iblant er </a:t>
            </a:r>
            <a:r>
              <a:rPr lang="nb-NO" sz="2800" dirty="0" smtClean="0">
                <a:solidFill>
                  <a:srgbClr val="C00000"/>
                </a:solidFill>
              </a:rPr>
              <a:t>kritisk</a:t>
            </a:r>
            <a:r>
              <a:rPr lang="nb-NO" sz="2800" dirty="0" smtClean="0">
                <a:solidFill>
                  <a:srgbClr val="3E3832"/>
                </a:solidFill>
              </a:rPr>
              <a:t>…</a:t>
            </a:r>
          </a:p>
        </p:txBody>
      </p:sp>
      <p:sp>
        <p:nvSpPr>
          <p:cNvPr id="6" name="TekstSylinder 5"/>
          <p:cNvSpPr txBox="1"/>
          <p:nvPr/>
        </p:nvSpPr>
        <p:spPr>
          <a:xfrm>
            <a:off x="4378447" y="3283274"/>
            <a:ext cx="2879927" cy="578882"/>
          </a:xfrm>
          <a:prstGeom prst="wedgeRoundRectCallout">
            <a:avLst>
              <a:gd name="adj1" fmla="val 39637"/>
              <a:gd name="adj2" fmla="val 74079"/>
              <a:gd name="adj3" fmla="val 16667"/>
            </a:avLst>
          </a:prstGeom>
          <a:solidFill>
            <a:srgbClr val="EFEFEF"/>
          </a:solidFill>
          <a:ln>
            <a:solidFill>
              <a:schemeClr val="bg2"/>
            </a:solidFill>
          </a:ln>
        </p:spPr>
        <p:txBody>
          <a:bodyPr wrap="square" rtlCol="0">
            <a:spAutoFit/>
          </a:bodyPr>
          <a:lstStyle/>
          <a:p>
            <a:pPr algn="ctr"/>
            <a:r>
              <a:rPr lang="nb-NO" sz="2800" dirty="0" smtClean="0">
                <a:solidFill>
                  <a:srgbClr val="3E3832"/>
                </a:solidFill>
              </a:rPr>
              <a:t>God </a:t>
            </a:r>
            <a:r>
              <a:rPr lang="nb-NO" sz="2800" dirty="0" smtClean="0">
                <a:solidFill>
                  <a:srgbClr val="C00000"/>
                </a:solidFill>
              </a:rPr>
              <a:t>service</a:t>
            </a:r>
            <a:r>
              <a:rPr lang="nb-NO" sz="2800" dirty="0" smtClean="0">
                <a:solidFill>
                  <a:srgbClr val="3E3832"/>
                </a:solidFill>
              </a:rPr>
              <a:t>!</a:t>
            </a:r>
          </a:p>
        </p:txBody>
      </p:sp>
      <p:sp>
        <p:nvSpPr>
          <p:cNvPr id="7" name="TekstSylinder 6"/>
          <p:cNvSpPr txBox="1"/>
          <p:nvPr/>
        </p:nvSpPr>
        <p:spPr>
          <a:xfrm>
            <a:off x="4355976" y="1491294"/>
            <a:ext cx="4542918" cy="1532334"/>
          </a:xfrm>
          <a:prstGeom prst="wedgeRoundRectCallout">
            <a:avLst>
              <a:gd name="adj1" fmla="val 49495"/>
              <a:gd name="adj2" fmla="val 69365"/>
              <a:gd name="adj3" fmla="val 16667"/>
            </a:avLst>
          </a:prstGeom>
          <a:solidFill>
            <a:srgbClr val="EFEFEF"/>
          </a:solidFill>
          <a:ln>
            <a:solidFill>
              <a:schemeClr val="bg2"/>
            </a:solidFill>
          </a:ln>
        </p:spPr>
        <p:txBody>
          <a:bodyPr wrap="square" rtlCol="0">
            <a:spAutoFit/>
          </a:bodyPr>
          <a:lstStyle/>
          <a:p>
            <a:pPr algn="ctr"/>
            <a:r>
              <a:rPr lang="nb-NO" sz="2800" dirty="0" smtClean="0">
                <a:solidFill>
                  <a:srgbClr val="3E3832"/>
                </a:solidFill>
              </a:rPr>
              <a:t>Er</a:t>
            </a:r>
            <a:r>
              <a:rPr lang="nb-NO" sz="2800" dirty="0" smtClean="0">
                <a:solidFill>
                  <a:schemeClr val="accent1">
                    <a:lumMod val="50000"/>
                  </a:schemeClr>
                </a:solidFill>
              </a:rPr>
              <a:t> </a:t>
            </a:r>
            <a:r>
              <a:rPr lang="nb-NO" sz="2800" dirty="0" smtClean="0">
                <a:solidFill>
                  <a:srgbClr val="C00000"/>
                </a:solidFill>
              </a:rPr>
              <a:t>svært fornøyd </a:t>
            </a:r>
            <a:r>
              <a:rPr lang="nb-NO" sz="2800" dirty="0" smtClean="0">
                <a:solidFill>
                  <a:srgbClr val="3E3832"/>
                </a:solidFill>
              </a:rPr>
              <a:t>med tolketjenesten de to siste årene! </a:t>
            </a:r>
          </a:p>
        </p:txBody>
      </p:sp>
    </p:spTree>
    <p:extLst>
      <p:ext uri="{BB962C8B-B14F-4D97-AF65-F5344CB8AC3E}">
        <p14:creationId xmlns:p14="http://schemas.microsoft.com/office/powerpoint/2010/main" val="1898597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Hvordan opplever du kvaliteten på jobben tolkene gjør i følgende situasjoner?</a:t>
            </a:r>
          </a:p>
        </p:txBody>
      </p:sp>
      <p:graphicFrame>
        <p:nvGraphicFramePr>
          <p:cNvPr id="6" name="Plassholder for innhold 3"/>
          <p:cNvGraphicFramePr>
            <a:graphicFrameLocks noGrp="1"/>
          </p:cNvGraphicFramePr>
          <p:nvPr>
            <p:ph idx="1"/>
            <p:extLst>
              <p:ext uri="{D42A27DB-BD31-4B8C-83A1-F6EECF244321}">
                <p14:modId xmlns:p14="http://schemas.microsoft.com/office/powerpoint/2010/main" val="256372181"/>
              </p:ext>
            </p:extLst>
          </p:nvPr>
        </p:nvGraphicFramePr>
        <p:xfrm>
          <a:off x="971600" y="1196752"/>
          <a:ext cx="6984776" cy="56612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kstSylinder 1"/>
          <p:cNvSpPr txBox="1"/>
          <p:nvPr/>
        </p:nvSpPr>
        <p:spPr>
          <a:xfrm>
            <a:off x="7403971" y="6505390"/>
            <a:ext cx="792088" cy="21331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nb-NO" sz="1100" dirty="0" smtClean="0">
                <a:solidFill>
                  <a:schemeClr val="bg2">
                    <a:lumMod val="50000"/>
                  </a:schemeClr>
                </a:solidFill>
              </a:rPr>
              <a:t>Svært </a:t>
            </a:r>
            <a:r>
              <a:rPr lang="nb-NO" dirty="0">
                <a:solidFill>
                  <a:schemeClr val="bg2">
                    <a:lumMod val="50000"/>
                  </a:schemeClr>
                </a:solidFill>
              </a:rPr>
              <a:t> </a:t>
            </a:r>
            <a:r>
              <a:rPr lang="nb-NO" sz="1100" dirty="0" smtClean="0">
                <a:solidFill>
                  <a:schemeClr val="bg2">
                    <a:lumMod val="50000"/>
                  </a:schemeClr>
                </a:solidFill>
              </a:rPr>
              <a:t>bra</a:t>
            </a:r>
            <a:endParaRPr lang="nb-NO" sz="1100" dirty="0">
              <a:solidFill>
                <a:schemeClr val="bg2">
                  <a:lumMod val="50000"/>
                </a:schemeClr>
              </a:solidFill>
            </a:endParaRPr>
          </a:p>
        </p:txBody>
      </p:sp>
    </p:spTree>
    <p:extLst>
      <p:ext uri="{BB962C8B-B14F-4D97-AF65-F5344CB8AC3E}">
        <p14:creationId xmlns:p14="http://schemas.microsoft.com/office/powerpoint/2010/main" val="1472370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Hvordan opplever du kvaliteten på jobben tolkene gjør i følgende situasjoner?</a:t>
            </a:r>
          </a:p>
        </p:txBody>
      </p:sp>
      <p:graphicFrame>
        <p:nvGraphicFramePr>
          <p:cNvPr id="4" name="Tabell 3"/>
          <p:cNvGraphicFramePr>
            <a:graphicFrameLocks noGrp="1"/>
          </p:cNvGraphicFramePr>
          <p:nvPr>
            <p:extLst>
              <p:ext uri="{D42A27DB-BD31-4B8C-83A1-F6EECF244321}">
                <p14:modId xmlns:p14="http://schemas.microsoft.com/office/powerpoint/2010/main" val="967549031"/>
              </p:ext>
            </p:extLst>
          </p:nvPr>
        </p:nvGraphicFramePr>
        <p:xfrm>
          <a:off x="611560" y="1340768"/>
          <a:ext cx="3768080" cy="4876800"/>
        </p:xfrm>
        <a:graphic>
          <a:graphicData uri="http://schemas.openxmlformats.org/drawingml/2006/table">
            <a:tbl>
              <a:tblPr firstRow="1" bandRow="1">
                <a:tableStyleId>{5C22544A-7EE6-4342-B048-85BDC9FD1C3A}</a:tableStyleId>
              </a:tblPr>
              <a:tblGrid>
                <a:gridCol w="2238021"/>
                <a:gridCol w="1530059"/>
              </a:tblGrid>
              <a:tr h="370840">
                <a:tc>
                  <a:txBody>
                    <a:bodyPr/>
                    <a:lstStyle/>
                    <a:p>
                      <a:r>
                        <a:rPr lang="nb-NO" sz="2600" dirty="0" smtClean="0">
                          <a:solidFill>
                            <a:schemeClr val="accent1">
                              <a:lumMod val="10000"/>
                            </a:schemeClr>
                          </a:solidFill>
                        </a:rPr>
                        <a:t>Situasjon</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Karakter</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Lege</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5</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Bryllup</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5</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Foreldremøte</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4,8</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Møter</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4,8</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Konfirmasjon</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4,8</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Bisettelse</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4,8</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Arbeid</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4,7</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Kurs</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4,7</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Politi</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4,6</a:t>
                      </a:r>
                      <a:endParaRPr lang="nb-NO" sz="2600" dirty="0">
                        <a:solidFill>
                          <a:schemeClr val="accent1">
                            <a:lumMod val="10000"/>
                          </a:schemeClr>
                        </a:solidFill>
                      </a:endParaRPr>
                    </a:p>
                  </a:txBody>
                  <a:tcPr/>
                </a:tc>
              </a:tr>
            </a:tbl>
          </a:graphicData>
        </a:graphic>
      </p:graphicFrame>
      <p:graphicFrame>
        <p:nvGraphicFramePr>
          <p:cNvPr id="5" name="Tabell 4"/>
          <p:cNvGraphicFramePr>
            <a:graphicFrameLocks noGrp="1"/>
          </p:cNvGraphicFramePr>
          <p:nvPr>
            <p:extLst>
              <p:ext uri="{D42A27DB-BD31-4B8C-83A1-F6EECF244321}">
                <p14:modId xmlns:p14="http://schemas.microsoft.com/office/powerpoint/2010/main" val="3904898188"/>
              </p:ext>
            </p:extLst>
          </p:nvPr>
        </p:nvGraphicFramePr>
        <p:xfrm>
          <a:off x="4644008" y="1340768"/>
          <a:ext cx="3672408" cy="4389120"/>
        </p:xfrm>
        <a:graphic>
          <a:graphicData uri="http://schemas.openxmlformats.org/drawingml/2006/table">
            <a:tbl>
              <a:tblPr firstRow="1" bandRow="1">
                <a:tableStyleId>{5C22544A-7EE6-4342-B048-85BDC9FD1C3A}</a:tableStyleId>
              </a:tblPr>
              <a:tblGrid>
                <a:gridCol w="2181197"/>
                <a:gridCol w="1491211"/>
              </a:tblGrid>
              <a:tr h="370840">
                <a:tc>
                  <a:txBody>
                    <a:bodyPr/>
                    <a:lstStyle/>
                    <a:p>
                      <a:r>
                        <a:rPr lang="nb-NO" sz="2600" dirty="0" smtClean="0">
                          <a:solidFill>
                            <a:schemeClr val="accent1">
                              <a:lumMod val="10000"/>
                            </a:schemeClr>
                          </a:solidFill>
                        </a:rPr>
                        <a:t>Situasjon</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Karakter</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Teater</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4,6</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Sosialt</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4,6</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Psykolog</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4,5</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Navnedag</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4,5</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Forelesning</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4,5</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Bildetolk</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4,4</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Barnevern</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4,3</a:t>
                      </a:r>
                      <a:endParaRPr lang="nb-NO" sz="2600" dirty="0">
                        <a:solidFill>
                          <a:schemeClr val="accent1">
                            <a:lumMod val="10000"/>
                          </a:schemeClr>
                        </a:solidFill>
                      </a:endParaRPr>
                    </a:p>
                  </a:txBody>
                  <a:tcPr/>
                </a:tc>
              </a:tr>
              <a:tr h="370840">
                <a:tc>
                  <a:txBody>
                    <a:bodyPr/>
                    <a:lstStyle/>
                    <a:p>
                      <a:r>
                        <a:rPr lang="nb-NO" sz="2600" dirty="0" smtClean="0">
                          <a:solidFill>
                            <a:schemeClr val="accent1">
                              <a:lumMod val="10000"/>
                            </a:schemeClr>
                          </a:solidFill>
                        </a:rPr>
                        <a:t>Andre</a:t>
                      </a:r>
                      <a:r>
                        <a:rPr lang="nb-NO" sz="2600" baseline="0" dirty="0" smtClean="0">
                          <a:solidFill>
                            <a:schemeClr val="accent1">
                              <a:lumMod val="10000"/>
                            </a:schemeClr>
                          </a:solidFill>
                        </a:rPr>
                        <a:t> språk</a:t>
                      </a:r>
                      <a:endParaRPr lang="nb-NO" sz="2600" dirty="0">
                        <a:solidFill>
                          <a:schemeClr val="accent1">
                            <a:lumMod val="10000"/>
                          </a:schemeClr>
                        </a:solidFill>
                      </a:endParaRPr>
                    </a:p>
                  </a:txBody>
                  <a:tcPr/>
                </a:tc>
                <a:tc>
                  <a:txBody>
                    <a:bodyPr/>
                    <a:lstStyle/>
                    <a:p>
                      <a:r>
                        <a:rPr lang="nb-NO" sz="2600" dirty="0" smtClean="0">
                          <a:solidFill>
                            <a:schemeClr val="accent1">
                              <a:lumMod val="10000"/>
                            </a:schemeClr>
                          </a:solidFill>
                        </a:rPr>
                        <a:t>4,3</a:t>
                      </a:r>
                      <a:endParaRPr lang="nb-NO" sz="2600" dirty="0">
                        <a:solidFill>
                          <a:schemeClr val="accent1">
                            <a:lumMod val="10000"/>
                          </a:schemeClr>
                        </a:solidFill>
                      </a:endParaRPr>
                    </a:p>
                  </a:txBody>
                  <a:tcPr/>
                </a:tc>
              </a:tr>
            </a:tbl>
          </a:graphicData>
        </a:graphic>
      </p:graphicFrame>
    </p:spTree>
    <p:extLst>
      <p:ext uri="{BB962C8B-B14F-4D97-AF65-F5344CB8AC3E}">
        <p14:creationId xmlns:p14="http://schemas.microsoft.com/office/powerpoint/2010/main" val="3239732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385763" y="1268760"/>
            <a:ext cx="8372475" cy="5003453"/>
          </a:xfrm>
        </p:spPr>
        <p:txBody>
          <a:bodyPr>
            <a:noAutofit/>
          </a:bodyPr>
          <a:lstStyle/>
          <a:p>
            <a:pPr marL="0" indent="0">
              <a:buNone/>
            </a:pPr>
            <a:r>
              <a:rPr lang="nb-NO" sz="2800" dirty="0"/>
              <a:t>Best tilbakemelding </a:t>
            </a:r>
            <a:r>
              <a:rPr lang="nb-NO" sz="2800" dirty="0" smtClean="0"/>
              <a:t>på:</a:t>
            </a:r>
          </a:p>
          <a:p>
            <a:r>
              <a:rPr lang="nb-NO" sz="2400" dirty="0" smtClean="0"/>
              <a:t>Tolkene er lette å </a:t>
            </a:r>
            <a:r>
              <a:rPr lang="nb-NO" sz="2400" dirty="0">
                <a:solidFill>
                  <a:srgbClr val="C00000"/>
                </a:solidFill>
              </a:rPr>
              <a:t>samarbeide</a:t>
            </a:r>
            <a:r>
              <a:rPr lang="nb-NO" sz="2400" dirty="0"/>
              <a:t> med. </a:t>
            </a:r>
            <a:endParaRPr lang="nb-NO" sz="2400" dirty="0" smtClean="0"/>
          </a:p>
          <a:p>
            <a:r>
              <a:rPr lang="nb-NO" sz="2400" dirty="0" smtClean="0"/>
              <a:t>Tolkene kommer </a:t>
            </a:r>
            <a:r>
              <a:rPr lang="nb-NO" sz="2400" dirty="0">
                <a:solidFill>
                  <a:srgbClr val="C00000"/>
                </a:solidFill>
              </a:rPr>
              <a:t>tidsnok</a:t>
            </a:r>
            <a:r>
              <a:rPr lang="nb-NO" sz="2400" dirty="0"/>
              <a:t> til oppdraget. </a:t>
            </a:r>
            <a:endParaRPr lang="nb-NO" sz="2400" dirty="0" smtClean="0"/>
          </a:p>
          <a:p>
            <a:r>
              <a:rPr lang="nb-NO" sz="2400" dirty="0" smtClean="0"/>
              <a:t>Tolkene er </a:t>
            </a:r>
            <a:r>
              <a:rPr lang="nb-NO" sz="2400" dirty="0">
                <a:solidFill>
                  <a:srgbClr val="C00000"/>
                </a:solidFill>
              </a:rPr>
              <a:t>forberedt</a:t>
            </a:r>
            <a:r>
              <a:rPr lang="nb-NO" sz="2400" dirty="0"/>
              <a:t> til </a:t>
            </a:r>
            <a:r>
              <a:rPr lang="nb-NO" sz="2400" dirty="0" smtClean="0"/>
              <a:t>oppdraget.</a:t>
            </a:r>
          </a:p>
          <a:p>
            <a:r>
              <a:rPr lang="nb-NO" sz="2400" dirty="0" smtClean="0"/>
              <a:t>Tolkene </a:t>
            </a:r>
            <a:r>
              <a:rPr lang="nb-NO" sz="2400" dirty="0" smtClean="0">
                <a:solidFill>
                  <a:srgbClr val="C00000"/>
                </a:solidFill>
              </a:rPr>
              <a:t>oversetter </a:t>
            </a:r>
            <a:r>
              <a:rPr lang="nb-NO" sz="2400" dirty="0">
                <a:solidFill>
                  <a:srgbClr val="C00000"/>
                </a:solidFill>
              </a:rPr>
              <a:t>godt</a:t>
            </a:r>
            <a:r>
              <a:rPr lang="nb-NO" sz="2400" dirty="0"/>
              <a:t>, slik at jeg lett kan følge med i samtalen. </a:t>
            </a:r>
            <a:endParaRPr lang="nb-NO" sz="2400" dirty="0" smtClean="0"/>
          </a:p>
          <a:p>
            <a:r>
              <a:rPr lang="nb-NO" sz="2400" dirty="0" smtClean="0"/>
              <a:t>Jeg </a:t>
            </a:r>
            <a:r>
              <a:rPr lang="nb-NO" sz="2400" dirty="0"/>
              <a:t>har </a:t>
            </a:r>
            <a:r>
              <a:rPr lang="nb-NO" sz="2400" dirty="0">
                <a:solidFill>
                  <a:srgbClr val="C00000"/>
                </a:solidFill>
              </a:rPr>
              <a:t>tillit</a:t>
            </a:r>
            <a:r>
              <a:rPr lang="nb-NO" sz="2400" dirty="0"/>
              <a:t> til tolkene. </a:t>
            </a:r>
            <a:endParaRPr lang="nb-NO" sz="2400" dirty="0" smtClean="0"/>
          </a:p>
          <a:p>
            <a:endParaRPr lang="nb-NO" sz="800" dirty="0" smtClean="0"/>
          </a:p>
          <a:p>
            <a:pPr marL="641350" lvl="1">
              <a:buFont typeface="Times New Roman" panose="02020603050405020304" pitchFamily="18" charset="0"/>
              <a:buChar char="-"/>
            </a:pPr>
            <a:endParaRPr lang="nb-NO" sz="500" dirty="0"/>
          </a:p>
          <a:p>
            <a:pPr marL="0" indent="0">
              <a:buNone/>
            </a:pPr>
            <a:r>
              <a:rPr lang="nb-NO" sz="2800" dirty="0"/>
              <a:t>Dårligere tilbakemelding </a:t>
            </a:r>
            <a:r>
              <a:rPr lang="nb-NO" sz="2800" dirty="0" smtClean="0"/>
              <a:t>på:</a:t>
            </a:r>
          </a:p>
          <a:p>
            <a:r>
              <a:rPr lang="nb-NO" sz="2400" dirty="0" smtClean="0"/>
              <a:t>Jeg </a:t>
            </a:r>
            <a:r>
              <a:rPr lang="nb-NO" sz="2400" dirty="0"/>
              <a:t>er positiv til at </a:t>
            </a:r>
            <a:r>
              <a:rPr lang="nb-NO" sz="2400" dirty="0">
                <a:solidFill>
                  <a:srgbClr val="C00000"/>
                </a:solidFill>
              </a:rPr>
              <a:t>tolkestudenter</a:t>
            </a:r>
            <a:r>
              <a:rPr lang="nb-NO" sz="2400" dirty="0"/>
              <a:t> er med på </a:t>
            </a:r>
            <a:r>
              <a:rPr lang="nb-NO" sz="2400" dirty="0" smtClean="0"/>
              <a:t>oppdrag.</a:t>
            </a:r>
          </a:p>
          <a:p>
            <a:r>
              <a:rPr lang="nb-NO" sz="2400" dirty="0" smtClean="0"/>
              <a:t>Tolkene </a:t>
            </a:r>
            <a:r>
              <a:rPr lang="nb-NO" sz="2400" dirty="0">
                <a:solidFill>
                  <a:srgbClr val="C00000"/>
                </a:solidFill>
              </a:rPr>
              <a:t>stopper situasjonen </a:t>
            </a:r>
            <a:r>
              <a:rPr lang="nb-NO" sz="2400" dirty="0"/>
              <a:t>når det er noe som er uklart eller det skjer språklige misforståelser. </a:t>
            </a:r>
          </a:p>
          <a:p>
            <a:endParaRPr lang="nb-NO" sz="2800" dirty="0"/>
          </a:p>
        </p:txBody>
      </p:sp>
      <p:sp>
        <p:nvSpPr>
          <p:cNvPr id="3" name="Tittel 2"/>
          <p:cNvSpPr>
            <a:spLocks noGrp="1"/>
          </p:cNvSpPr>
          <p:nvPr>
            <p:ph type="title"/>
          </p:nvPr>
        </p:nvSpPr>
        <p:spPr/>
        <p:txBody>
          <a:bodyPr/>
          <a:lstStyle/>
          <a:p>
            <a:r>
              <a:rPr lang="nb-NO" dirty="0" smtClean="0"/>
              <a:t>Påstander om tolkene</a:t>
            </a:r>
            <a:endParaRPr lang="nb-NO" dirty="0"/>
          </a:p>
        </p:txBody>
      </p:sp>
    </p:spTree>
    <p:extLst>
      <p:ext uri="{BB962C8B-B14F-4D97-AF65-F5344CB8AC3E}">
        <p14:creationId xmlns:p14="http://schemas.microsoft.com/office/powerpoint/2010/main" val="3451884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Autofit/>
          </a:bodyPr>
          <a:lstStyle/>
          <a:p>
            <a:pPr marL="0" indent="0">
              <a:buNone/>
            </a:pPr>
            <a:r>
              <a:rPr lang="nb-NO" sz="2000" dirty="0" smtClean="0"/>
              <a:t>   </a:t>
            </a:r>
            <a:endParaRPr lang="nb-NO" sz="2000" dirty="0"/>
          </a:p>
        </p:txBody>
      </p:sp>
      <p:sp>
        <p:nvSpPr>
          <p:cNvPr id="3" name="Tittel 2"/>
          <p:cNvSpPr>
            <a:spLocks noGrp="1"/>
          </p:cNvSpPr>
          <p:nvPr>
            <p:ph type="title"/>
          </p:nvPr>
        </p:nvSpPr>
        <p:spPr/>
        <p:txBody>
          <a:bodyPr/>
          <a:lstStyle/>
          <a:p>
            <a:r>
              <a:rPr lang="nb-NO" dirty="0" smtClean="0"/>
              <a:t>Kommentarer om studenter</a:t>
            </a:r>
            <a:endParaRPr lang="nb-NO" sz="2800" dirty="0"/>
          </a:p>
        </p:txBody>
      </p:sp>
      <p:sp>
        <p:nvSpPr>
          <p:cNvPr id="9" name="TekstSylinder 8"/>
          <p:cNvSpPr txBox="1"/>
          <p:nvPr/>
        </p:nvSpPr>
        <p:spPr>
          <a:xfrm>
            <a:off x="4815226" y="3727013"/>
            <a:ext cx="3933238" cy="2485787"/>
          </a:xfrm>
          <a:prstGeom prst="wedgeRoundRectCallout">
            <a:avLst>
              <a:gd name="adj1" fmla="val 44950"/>
              <a:gd name="adj2" fmla="val 58280"/>
              <a:gd name="adj3" fmla="val 16667"/>
            </a:avLst>
          </a:prstGeom>
          <a:solidFill>
            <a:schemeClr val="bg1">
              <a:lumMod val="95000"/>
            </a:schemeClr>
          </a:solidFill>
          <a:ln>
            <a:solidFill>
              <a:schemeClr val="bg2"/>
            </a:solidFill>
          </a:ln>
        </p:spPr>
        <p:txBody>
          <a:bodyPr wrap="square" rtlCol="0">
            <a:spAutoFit/>
          </a:bodyPr>
          <a:lstStyle/>
          <a:p>
            <a:pPr algn="ctr"/>
            <a:r>
              <a:rPr lang="nb-NO" sz="2800" dirty="0">
                <a:solidFill>
                  <a:srgbClr val="3E3832"/>
                </a:solidFill>
              </a:rPr>
              <a:t>Det er </a:t>
            </a:r>
            <a:r>
              <a:rPr lang="nb-NO" sz="2800" dirty="0"/>
              <a:t>pinlig å avvise </a:t>
            </a:r>
            <a:r>
              <a:rPr lang="nb-NO" sz="2800" dirty="0">
                <a:solidFill>
                  <a:srgbClr val="3E3832"/>
                </a:solidFill>
              </a:rPr>
              <a:t>studentene, så jeg sier OK selv om jeg egentlig ikke ønsker å ha dem </a:t>
            </a:r>
            <a:r>
              <a:rPr lang="nb-NO" sz="2800" dirty="0" smtClean="0">
                <a:solidFill>
                  <a:srgbClr val="3E3832"/>
                </a:solidFill>
              </a:rPr>
              <a:t>med.</a:t>
            </a:r>
          </a:p>
        </p:txBody>
      </p:sp>
      <p:sp>
        <p:nvSpPr>
          <p:cNvPr id="11" name="TekstSylinder 10"/>
          <p:cNvSpPr txBox="1"/>
          <p:nvPr/>
        </p:nvSpPr>
        <p:spPr>
          <a:xfrm>
            <a:off x="467544" y="2780928"/>
            <a:ext cx="4176464" cy="2009061"/>
          </a:xfrm>
          <a:prstGeom prst="wedgeRoundRectCallout">
            <a:avLst>
              <a:gd name="adj1" fmla="val -48108"/>
              <a:gd name="adj2" fmla="val 59139"/>
              <a:gd name="adj3" fmla="val 16667"/>
            </a:avLst>
          </a:prstGeom>
          <a:solidFill>
            <a:schemeClr val="bg1">
              <a:lumMod val="95000"/>
            </a:schemeClr>
          </a:solidFill>
          <a:ln>
            <a:solidFill>
              <a:schemeClr val="bg2"/>
            </a:solidFill>
          </a:ln>
        </p:spPr>
        <p:txBody>
          <a:bodyPr wrap="square" rtlCol="0">
            <a:spAutoFit/>
          </a:bodyPr>
          <a:lstStyle/>
          <a:p>
            <a:pPr algn="ctr"/>
            <a:r>
              <a:rPr lang="nb-NO" sz="2800" dirty="0">
                <a:solidFill>
                  <a:srgbClr val="3E3832"/>
                </a:solidFill>
              </a:rPr>
              <a:t>Noen studenter  </a:t>
            </a:r>
            <a:r>
              <a:rPr lang="nb-NO" sz="2800" dirty="0" smtClean="0">
                <a:solidFill>
                  <a:srgbClr val="3E3832"/>
                </a:solidFill>
              </a:rPr>
              <a:t>er  ikke </a:t>
            </a:r>
            <a:r>
              <a:rPr lang="nb-NO" sz="2800" dirty="0"/>
              <a:t>flinke </a:t>
            </a:r>
            <a:r>
              <a:rPr lang="nb-NO" sz="2800" dirty="0">
                <a:solidFill>
                  <a:srgbClr val="3E3832"/>
                </a:solidFill>
              </a:rPr>
              <a:t>nok  </a:t>
            </a:r>
            <a:r>
              <a:rPr lang="nb-NO" sz="2800" dirty="0" smtClean="0">
                <a:solidFill>
                  <a:srgbClr val="3E3832"/>
                </a:solidFill>
              </a:rPr>
              <a:t>og </a:t>
            </a:r>
            <a:r>
              <a:rPr lang="nb-NO" sz="2800" dirty="0">
                <a:solidFill>
                  <a:srgbClr val="3E3832"/>
                </a:solidFill>
              </a:rPr>
              <a:t>da vet jeg ikke  </a:t>
            </a:r>
            <a:r>
              <a:rPr lang="nb-NO" sz="2800" dirty="0" smtClean="0">
                <a:solidFill>
                  <a:srgbClr val="3E3832"/>
                </a:solidFill>
              </a:rPr>
              <a:t>om </a:t>
            </a:r>
            <a:r>
              <a:rPr lang="nb-NO" sz="2800" dirty="0">
                <a:solidFill>
                  <a:srgbClr val="3E3832"/>
                </a:solidFill>
              </a:rPr>
              <a:t>jeg får med meg </a:t>
            </a:r>
            <a:endParaRPr lang="nb-NO" sz="2800" dirty="0" smtClean="0">
              <a:solidFill>
                <a:srgbClr val="3E3832"/>
              </a:solidFill>
            </a:endParaRPr>
          </a:p>
          <a:p>
            <a:pPr algn="ctr"/>
            <a:r>
              <a:rPr lang="nb-NO" sz="2800" dirty="0" smtClean="0">
                <a:solidFill>
                  <a:srgbClr val="3E3832"/>
                </a:solidFill>
              </a:rPr>
              <a:t>alt </a:t>
            </a:r>
            <a:r>
              <a:rPr lang="nb-NO" sz="2800" dirty="0">
                <a:solidFill>
                  <a:srgbClr val="3E3832"/>
                </a:solidFill>
              </a:rPr>
              <a:t>som blir </a:t>
            </a:r>
            <a:r>
              <a:rPr lang="nb-NO" sz="2800" dirty="0" smtClean="0">
                <a:solidFill>
                  <a:srgbClr val="3E3832"/>
                </a:solidFill>
              </a:rPr>
              <a:t>sagt.</a:t>
            </a:r>
          </a:p>
        </p:txBody>
      </p:sp>
      <p:sp>
        <p:nvSpPr>
          <p:cNvPr id="12" name="TekstSylinder 11"/>
          <p:cNvSpPr txBox="1"/>
          <p:nvPr/>
        </p:nvSpPr>
        <p:spPr>
          <a:xfrm>
            <a:off x="467544" y="5157192"/>
            <a:ext cx="4176464" cy="1055608"/>
          </a:xfrm>
          <a:prstGeom prst="wedgeRoundRectCallout">
            <a:avLst>
              <a:gd name="adj1" fmla="val -45839"/>
              <a:gd name="adj2" fmla="val 64884"/>
              <a:gd name="adj3" fmla="val 16667"/>
            </a:avLst>
          </a:prstGeom>
          <a:solidFill>
            <a:schemeClr val="bg1">
              <a:lumMod val="95000"/>
            </a:schemeClr>
          </a:solidFill>
          <a:ln>
            <a:solidFill>
              <a:schemeClr val="bg2"/>
            </a:solidFill>
          </a:ln>
        </p:spPr>
        <p:txBody>
          <a:bodyPr wrap="square" rtlCol="0">
            <a:spAutoFit/>
          </a:bodyPr>
          <a:lstStyle/>
          <a:p>
            <a:pPr algn="ctr"/>
            <a:r>
              <a:rPr lang="nb-NO" sz="2800" dirty="0" smtClean="0">
                <a:solidFill>
                  <a:srgbClr val="3E3832"/>
                </a:solidFill>
              </a:rPr>
              <a:t>Jeg </a:t>
            </a:r>
            <a:r>
              <a:rPr lang="nb-NO" sz="2800" dirty="0">
                <a:solidFill>
                  <a:srgbClr val="3E3832"/>
                </a:solidFill>
              </a:rPr>
              <a:t>blir </a:t>
            </a:r>
            <a:r>
              <a:rPr lang="nb-NO" sz="2800" dirty="0"/>
              <a:t>forstyrret</a:t>
            </a:r>
            <a:r>
              <a:rPr lang="nb-NO" sz="2800" dirty="0">
                <a:solidFill>
                  <a:schemeClr val="accent1">
                    <a:lumMod val="50000"/>
                  </a:schemeClr>
                </a:solidFill>
              </a:rPr>
              <a:t> </a:t>
            </a:r>
            <a:r>
              <a:rPr lang="nb-NO" sz="2800" dirty="0">
                <a:solidFill>
                  <a:srgbClr val="3E3832"/>
                </a:solidFill>
              </a:rPr>
              <a:t>av studenter som er </a:t>
            </a:r>
            <a:r>
              <a:rPr lang="nb-NO" sz="2800" dirty="0" smtClean="0">
                <a:solidFill>
                  <a:srgbClr val="3E3832"/>
                </a:solidFill>
              </a:rPr>
              <a:t>usikre.</a:t>
            </a:r>
          </a:p>
        </p:txBody>
      </p:sp>
      <p:sp>
        <p:nvSpPr>
          <p:cNvPr id="8" name="TekstSylinder 7"/>
          <p:cNvSpPr txBox="1"/>
          <p:nvPr/>
        </p:nvSpPr>
        <p:spPr>
          <a:xfrm>
            <a:off x="467544" y="1426283"/>
            <a:ext cx="4176464" cy="1055608"/>
          </a:xfrm>
          <a:prstGeom prst="wedgeRoundRectCallout">
            <a:avLst>
              <a:gd name="adj1" fmla="val -51149"/>
              <a:gd name="adj2" fmla="val 66184"/>
              <a:gd name="adj3" fmla="val 16667"/>
            </a:avLst>
          </a:prstGeom>
          <a:solidFill>
            <a:schemeClr val="bg1">
              <a:lumMod val="95000"/>
            </a:schemeClr>
          </a:solidFill>
          <a:ln>
            <a:solidFill>
              <a:schemeClr val="bg2"/>
            </a:solidFill>
          </a:ln>
        </p:spPr>
        <p:txBody>
          <a:bodyPr wrap="square" rtlCol="0">
            <a:spAutoFit/>
          </a:bodyPr>
          <a:lstStyle/>
          <a:p>
            <a:pPr algn="ctr"/>
            <a:r>
              <a:rPr lang="nb-NO" sz="2800" dirty="0" smtClean="0">
                <a:solidFill>
                  <a:srgbClr val="3E3832"/>
                </a:solidFill>
              </a:rPr>
              <a:t>I noen </a:t>
            </a:r>
            <a:r>
              <a:rPr lang="nb-NO" sz="2800" dirty="0" smtClean="0"/>
              <a:t>situasjoner</a:t>
            </a:r>
            <a:r>
              <a:rPr lang="nb-NO" sz="2800" dirty="0" smtClean="0">
                <a:solidFill>
                  <a:schemeClr val="accent1">
                    <a:lumMod val="50000"/>
                  </a:schemeClr>
                </a:solidFill>
              </a:rPr>
              <a:t> </a:t>
            </a:r>
            <a:r>
              <a:rPr lang="nb-NO" sz="2800" dirty="0" smtClean="0">
                <a:solidFill>
                  <a:srgbClr val="3E3832"/>
                </a:solidFill>
              </a:rPr>
              <a:t>passer det ikke å ha med student.</a:t>
            </a:r>
          </a:p>
        </p:txBody>
      </p:sp>
      <p:sp>
        <p:nvSpPr>
          <p:cNvPr id="10" name="TekstSylinder 9"/>
          <p:cNvSpPr txBox="1"/>
          <p:nvPr/>
        </p:nvSpPr>
        <p:spPr>
          <a:xfrm>
            <a:off x="4815226" y="1416714"/>
            <a:ext cx="3933238" cy="2009061"/>
          </a:xfrm>
          <a:prstGeom prst="wedgeRoundRectCallout">
            <a:avLst>
              <a:gd name="adj1" fmla="val 41336"/>
              <a:gd name="adj2" fmla="val 57337"/>
              <a:gd name="adj3" fmla="val 16667"/>
            </a:avLst>
          </a:prstGeom>
          <a:solidFill>
            <a:schemeClr val="bg1">
              <a:lumMod val="95000"/>
            </a:schemeClr>
          </a:solidFill>
          <a:ln>
            <a:solidFill>
              <a:schemeClr val="bg2"/>
            </a:solidFill>
          </a:ln>
        </p:spPr>
        <p:txBody>
          <a:bodyPr wrap="square" rtlCol="0">
            <a:spAutoFit/>
          </a:bodyPr>
          <a:lstStyle/>
          <a:p>
            <a:pPr algn="ctr"/>
            <a:r>
              <a:rPr lang="nb-NO" sz="2800" dirty="0" smtClean="0">
                <a:solidFill>
                  <a:srgbClr val="3E3832"/>
                </a:solidFill>
              </a:rPr>
              <a:t>Det kan ta for mye </a:t>
            </a:r>
            <a:r>
              <a:rPr lang="nb-NO" sz="2800" dirty="0" smtClean="0"/>
              <a:t>oppmerksomhet </a:t>
            </a:r>
            <a:r>
              <a:rPr lang="nb-NO" sz="2800" dirty="0" smtClean="0">
                <a:solidFill>
                  <a:srgbClr val="3E3832"/>
                </a:solidFill>
              </a:rPr>
              <a:t>å ha med både tolker og student. </a:t>
            </a:r>
          </a:p>
        </p:txBody>
      </p:sp>
    </p:spTree>
    <p:extLst>
      <p:ext uri="{BB962C8B-B14F-4D97-AF65-F5344CB8AC3E}">
        <p14:creationId xmlns:p14="http://schemas.microsoft.com/office/powerpoint/2010/main" val="3844202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dirty="0" smtClean="0">
                <a:solidFill>
                  <a:srgbClr val="C00000"/>
                </a:solidFill>
              </a:rPr>
              <a:t>Har god kompetanse</a:t>
            </a:r>
          </a:p>
          <a:p>
            <a:endParaRPr lang="nb-NO" dirty="0"/>
          </a:p>
          <a:p>
            <a:pPr marL="0" indent="0">
              <a:buNone/>
            </a:pPr>
            <a:endParaRPr lang="nb-NO" sz="2800" dirty="0" smtClean="0"/>
          </a:p>
          <a:p>
            <a:r>
              <a:rPr lang="nb-NO" dirty="0" smtClean="0">
                <a:solidFill>
                  <a:srgbClr val="C00000"/>
                </a:solidFill>
              </a:rPr>
              <a:t>Er profesjonell</a:t>
            </a:r>
          </a:p>
          <a:p>
            <a:endParaRPr lang="nb-NO" dirty="0" smtClean="0"/>
          </a:p>
          <a:p>
            <a:pPr marL="400050" lvl="1" indent="0">
              <a:buNone/>
            </a:pPr>
            <a:endParaRPr lang="nb-NO" sz="2400" dirty="0"/>
          </a:p>
          <a:p>
            <a:pPr marL="0" indent="0">
              <a:buNone/>
            </a:pPr>
            <a:endParaRPr lang="nb-NO" sz="2000" dirty="0"/>
          </a:p>
          <a:p>
            <a:endParaRPr lang="nb-NO" dirty="0" smtClean="0">
              <a:solidFill>
                <a:srgbClr val="C00000"/>
              </a:solidFill>
            </a:endParaRPr>
          </a:p>
          <a:p>
            <a:r>
              <a:rPr lang="nb-NO" dirty="0" smtClean="0">
                <a:solidFill>
                  <a:srgbClr val="C00000"/>
                </a:solidFill>
              </a:rPr>
              <a:t>Har personlige egenskaper som passer i yrket</a:t>
            </a:r>
          </a:p>
        </p:txBody>
      </p:sp>
      <p:sp>
        <p:nvSpPr>
          <p:cNvPr id="3" name="Tittel 2"/>
          <p:cNvSpPr>
            <a:spLocks noGrp="1"/>
          </p:cNvSpPr>
          <p:nvPr>
            <p:ph type="title"/>
          </p:nvPr>
        </p:nvSpPr>
        <p:spPr/>
        <p:txBody>
          <a:bodyPr/>
          <a:lstStyle/>
          <a:p>
            <a:r>
              <a:rPr lang="nb-NO" dirty="0"/>
              <a:t>Hva er en god tolk for deg?</a:t>
            </a:r>
          </a:p>
        </p:txBody>
      </p:sp>
      <p:sp>
        <p:nvSpPr>
          <p:cNvPr id="5" name="TekstSylinder 4"/>
          <p:cNvSpPr txBox="1"/>
          <p:nvPr/>
        </p:nvSpPr>
        <p:spPr>
          <a:xfrm>
            <a:off x="821280" y="1844824"/>
            <a:ext cx="3966743" cy="830997"/>
          </a:xfrm>
          <a:prstGeom prst="rect">
            <a:avLst/>
          </a:prstGeom>
          <a:noFill/>
        </p:spPr>
        <p:txBody>
          <a:bodyPr wrap="square" rtlCol="0">
            <a:spAutoFit/>
          </a:bodyPr>
          <a:lstStyle/>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Erfaren</a:t>
            </a:r>
          </a:p>
          <a:p>
            <a:pPr marL="285750" indent="-285750">
              <a:buFont typeface="Arial" panose="020B0604020202020204" pitchFamily="34" charset="0"/>
              <a:buChar char="•"/>
            </a:pPr>
            <a:r>
              <a:rPr lang="nb-NO" sz="2400" dirty="0">
                <a:solidFill>
                  <a:srgbClr val="3E3832"/>
                </a:solidFill>
                <a:latin typeface="Arial" panose="020B0604020202020204" pitchFamily="34" charset="0"/>
                <a:cs typeface="Arial" panose="020B0604020202020204" pitchFamily="34" charset="0"/>
              </a:rPr>
              <a:t>G</a:t>
            </a:r>
            <a:r>
              <a:rPr lang="nb-NO" sz="2400" dirty="0" smtClean="0">
                <a:solidFill>
                  <a:srgbClr val="3E3832"/>
                </a:solidFill>
                <a:latin typeface="Arial" panose="020B0604020202020204" pitchFamily="34" charset="0"/>
                <a:cs typeface="Arial" panose="020B0604020202020204" pitchFamily="34" charset="0"/>
              </a:rPr>
              <a:t>ode språkferdigheter</a:t>
            </a:r>
            <a:endParaRPr lang="nb-NO" sz="2400" dirty="0">
              <a:solidFill>
                <a:srgbClr val="3E3832"/>
              </a:solidFill>
              <a:latin typeface="Arial" panose="020B0604020202020204" pitchFamily="34" charset="0"/>
              <a:cs typeface="Arial" panose="020B0604020202020204" pitchFamily="34" charset="0"/>
            </a:endParaRPr>
          </a:p>
        </p:txBody>
      </p:sp>
      <p:sp>
        <p:nvSpPr>
          <p:cNvPr id="6" name="TekstSylinder 5"/>
          <p:cNvSpPr txBox="1"/>
          <p:nvPr/>
        </p:nvSpPr>
        <p:spPr>
          <a:xfrm>
            <a:off x="4283968" y="1829316"/>
            <a:ext cx="3456384" cy="830997"/>
          </a:xfrm>
          <a:prstGeom prst="rect">
            <a:avLst/>
          </a:prstGeom>
          <a:noFill/>
        </p:spPr>
        <p:txBody>
          <a:bodyPr wrap="square" rtlCol="0">
            <a:spAutoFit/>
          </a:bodyPr>
          <a:lstStyle/>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Avleser godt</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Er lett å oppfatte</a:t>
            </a:r>
            <a:endParaRPr lang="nb-NO" sz="2400" dirty="0">
              <a:solidFill>
                <a:srgbClr val="3E3832"/>
              </a:solidFill>
              <a:latin typeface="Arial" panose="020B0604020202020204" pitchFamily="34" charset="0"/>
              <a:cs typeface="Arial" panose="020B0604020202020204" pitchFamily="34" charset="0"/>
            </a:endParaRPr>
          </a:p>
        </p:txBody>
      </p:sp>
      <p:sp>
        <p:nvSpPr>
          <p:cNvPr id="7" name="TekstSylinder 6"/>
          <p:cNvSpPr txBox="1"/>
          <p:nvPr/>
        </p:nvSpPr>
        <p:spPr>
          <a:xfrm>
            <a:off x="4283968" y="3203214"/>
            <a:ext cx="5040560" cy="1200329"/>
          </a:xfrm>
          <a:prstGeom prst="rect">
            <a:avLst/>
          </a:prstGeom>
          <a:noFill/>
        </p:spPr>
        <p:txBody>
          <a:bodyPr wrap="square" rtlCol="0">
            <a:spAutoFit/>
          </a:bodyPr>
          <a:lstStyle/>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Tilpasser seg brukere/situasjon</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Skiller roller</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Kjenner faglige begrensninger</a:t>
            </a:r>
          </a:p>
        </p:txBody>
      </p:sp>
      <p:sp>
        <p:nvSpPr>
          <p:cNvPr id="8" name="TekstSylinder 7"/>
          <p:cNvSpPr txBox="1"/>
          <p:nvPr/>
        </p:nvSpPr>
        <p:spPr>
          <a:xfrm>
            <a:off x="821280" y="3203214"/>
            <a:ext cx="3592016" cy="1569660"/>
          </a:xfrm>
          <a:prstGeom prst="rect">
            <a:avLst/>
          </a:prstGeom>
          <a:noFill/>
        </p:spPr>
        <p:txBody>
          <a:bodyPr wrap="square" rtlCol="0">
            <a:spAutoFit/>
          </a:bodyPr>
          <a:lstStyle/>
          <a:p>
            <a:pPr marL="285750" indent="-285750">
              <a:buFont typeface="Arial" panose="020B0604020202020204" pitchFamily="34" charset="0"/>
              <a:buChar char="•"/>
            </a:pPr>
            <a:r>
              <a:rPr lang="nb-NO" sz="2400" dirty="0">
                <a:solidFill>
                  <a:srgbClr val="3E3832"/>
                </a:solidFill>
                <a:latin typeface="Arial" panose="020B0604020202020204" pitchFamily="34" charset="0"/>
                <a:cs typeface="Arial" panose="020B0604020202020204" pitchFamily="34" charset="0"/>
              </a:rPr>
              <a:t>H</a:t>
            </a:r>
            <a:r>
              <a:rPr lang="nb-NO" sz="2400" dirty="0" smtClean="0">
                <a:solidFill>
                  <a:srgbClr val="3E3832"/>
                </a:solidFill>
                <a:latin typeface="Arial" panose="020B0604020202020204" pitchFamily="34" charset="0"/>
                <a:cs typeface="Arial" panose="020B0604020202020204" pitchFamily="34" charset="0"/>
              </a:rPr>
              <a:t>older taushetsplikten</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Forberedt</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Nøytral </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Samarbeider godt</a:t>
            </a:r>
            <a:endParaRPr lang="nb-NO" sz="2400" dirty="0">
              <a:solidFill>
                <a:srgbClr val="3E3832"/>
              </a:solidFill>
              <a:latin typeface="Arial" panose="020B0604020202020204" pitchFamily="34" charset="0"/>
              <a:cs typeface="Arial" panose="020B0604020202020204" pitchFamily="34" charset="0"/>
            </a:endParaRPr>
          </a:p>
        </p:txBody>
      </p:sp>
      <p:sp>
        <p:nvSpPr>
          <p:cNvPr id="9" name="TekstSylinder 8"/>
          <p:cNvSpPr txBox="1"/>
          <p:nvPr/>
        </p:nvSpPr>
        <p:spPr>
          <a:xfrm>
            <a:off x="4283968" y="5373216"/>
            <a:ext cx="3592016" cy="1200329"/>
          </a:xfrm>
          <a:prstGeom prst="rect">
            <a:avLst/>
          </a:prstGeom>
          <a:noFill/>
        </p:spPr>
        <p:txBody>
          <a:bodyPr wrap="square" rtlCol="0">
            <a:spAutoFit/>
          </a:bodyPr>
          <a:lstStyle/>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Lett å prate med</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Hjelpsom</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Har empati</a:t>
            </a:r>
            <a:endParaRPr lang="nb-NO" sz="2400" dirty="0">
              <a:solidFill>
                <a:srgbClr val="3E3832"/>
              </a:solidFill>
              <a:latin typeface="Arial" panose="020B0604020202020204" pitchFamily="34" charset="0"/>
              <a:cs typeface="Arial" panose="020B0604020202020204" pitchFamily="34" charset="0"/>
            </a:endParaRPr>
          </a:p>
        </p:txBody>
      </p:sp>
      <p:sp>
        <p:nvSpPr>
          <p:cNvPr id="10" name="TekstSylinder 9"/>
          <p:cNvSpPr txBox="1"/>
          <p:nvPr/>
        </p:nvSpPr>
        <p:spPr>
          <a:xfrm>
            <a:off x="821280" y="5370391"/>
            <a:ext cx="3592016" cy="1200329"/>
          </a:xfrm>
          <a:prstGeom prst="rect">
            <a:avLst/>
          </a:prstGeom>
          <a:noFill/>
        </p:spPr>
        <p:txBody>
          <a:bodyPr wrap="square" rtlCol="0">
            <a:spAutoFit/>
          </a:bodyPr>
          <a:lstStyle/>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Åpen</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Hyggelig</a:t>
            </a:r>
          </a:p>
          <a:p>
            <a:pPr marL="285750" indent="-285750">
              <a:buFont typeface="Arial" panose="020B0604020202020204" pitchFamily="34" charset="0"/>
              <a:buChar char="•"/>
            </a:pPr>
            <a:r>
              <a:rPr lang="nb-NO" sz="2400" dirty="0" smtClean="0">
                <a:solidFill>
                  <a:srgbClr val="3E3832"/>
                </a:solidFill>
                <a:latin typeface="Arial" panose="020B0604020202020204" pitchFamily="34" charset="0"/>
                <a:cs typeface="Arial" panose="020B0604020202020204" pitchFamily="34" charset="0"/>
              </a:rPr>
              <a:t>Sosial når det passer</a:t>
            </a:r>
            <a:endParaRPr lang="nb-NO" sz="2400" dirty="0">
              <a:solidFill>
                <a:srgbClr val="3E383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695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Kommentarer om hva en god tolk </a:t>
            </a:r>
            <a:r>
              <a:rPr lang="nb-NO" u="sng" dirty="0" smtClean="0"/>
              <a:t>ikke</a:t>
            </a:r>
            <a:r>
              <a:rPr lang="nb-NO" dirty="0" smtClean="0"/>
              <a:t> gjør</a:t>
            </a:r>
            <a:endParaRPr lang="nb-NO" dirty="0"/>
          </a:p>
        </p:txBody>
      </p:sp>
      <p:sp>
        <p:nvSpPr>
          <p:cNvPr id="5" name="TekstSylinder 4"/>
          <p:cNvSpPr txBox="1"/>
          <p:nvPr/>
        </p:nvSpPr>
        <p:spPr>
          <a:xfrm>
            <a:off x="4430040" y="5399905"/>
            <a:ext cx="3360842" cy="1055608"/>
          </a:xfrm>
          <a:prstGeom prst="wedgeRoundRectCallout">
            <a:avLst>
              <a:gd name="adj1" fmla="val 56476"/>
              <a:gd name="adj2" fmla="val 63203"/>
              <a:gd name="adj3" fmla="val 16667"/>
            </a:avLst>
          </a:prstGeom>
          <a:solidFill>
            <a:schemeClr val="accent2"/>
          </a:solidFill>
          <a:ln>
            <a:solidFill>
              <a:schemeClr val="bg2"/>
            </a:solidFill>
          </a:ln>
        </p:spPr>
        <p:txBody>
          <a:bodyPr wrap="square" rtlCol="0">
            <a:spAutoFit/>
          </a:bodyPr>
          <a:lstStyle/>
          <a:p>
            <a:pPr algn="ctr"/>
            <a:r>
              <a:rPr lang="nb-NO" sz="2800" dirty="0" smtClean="0">
                <a:solidFill>
                  <a:schemeClr val="bg2"/>
                </a:solidFill>
              </a:rPr>
              <a:t>…viser ikke at det er </a:t>
            </a:r>
            <a:r>
              <a:rPr lang="nb-NO" sz="2800" dirty="0" smtClean="0">
                <a:solidFill>
                  <a:srgbClr val="C00000"/>
                </a:solidFill>
              </a:rPr>
              <a:t>kjedelig</a:t>
            </a:r>
            <a:r>
              <a:rPr lang="nb-NO" sz="2800" dirty="0" smtClean="0">
                <a:solidFill>
                  <a:schemeClr val="accent1">
                    <a:lumMod val="50000"/>
                  </a:schemeClr>
                </a:solidFill>
              </a:rPr>
              <a:t> </a:t>
            </a:r>
            <a:r>
              <a:rPr lang="nb-NO" sz="2800" dirty="0" smtClean="0">
                <a:solidFill>
                  <a:schemeClr val="bg2"/>
                </a:solidFill>
              </a:rPr>
              <a:t>å være der. </a:t>
            </a:r>
          </a:p>
        </p:txBody>
      </p:sp>
      <p:sp>
        <p:nvSpPr>
          <p:cNvPr id="6" name="TekstSylinder 5"/>
          <p:cNvSpPr txBox="1"/>
          <p:nvPr/>
        </p:nvSpPr>
        <p:spPr>
          <a:xfrm>
            <a:off x="4430040" y="1368419"/>
            <a:ext cx="4393315" cy="1532334"/>
          </a:xfrm>
          <a:prstGeom prst="wedgeRoundRectCallout">
            <a:avLst>
              <a:gd name="adj1" fmla="val 52100"/>
              <a:gd name="adj2" fmla="val 58962"/>
              <a:gd name="adj3" fmla="val 16667"/>
            </a:avLst>
          </a:prstGeom>
          <a:solidFill>
            <a:schemeClr val="accent2"/>
          </a:solidFill>
          <a:ln>
            <a:solidFill>
              <a:schemeClr val="bg2"/>
            </a:solidFill>
          </a:ln>
        </p:spPr>
        <p:txBody>
          <a:bodyPr wrap="square" rtlCol="0">
            <a:spAutoFit/>
          </a:bodyPr>
          <a:lstStyle/>
          <a:p>
            <a:pPr algn="ctr"/>
            <a:r>
              <a:rPr lang="nb-NO" sz="2800" dirty="0" smtClean="0">
                <a:solidFill>
                  <a:schemeClr val="bg2"/>
                </a:solidFill>
              </a:rPr>
              <a:t>…passer på å ikke oppfattes som en </a:t>
            </a:r>
            <a:r>
              <a:rPr lang="nb-NO" sz="2800" dirty="0" smtClean="0">
                <a:solidFill>
                  <a:srgbClr val="C00000"/>
                </a:solidFill>
              </a:rPr>
              <a:t>støttekontakt</a:t>
            </a:r>
            <a:r>
              <a:rPr lang="nb-NO" sz="2800" dirty="0" smtClean="0">
                <a:solidFill>
                  <a:schemeClr val="accent1">
                    <a:lumMod val="50000"/>
                  </a:schemeClr>
                </a:solidFill>
              </a:rPr>
              <a:t> </a:t>
            </a:r>
            <a:r>
              <a:rPr lang="nb-NO" sz="2800" dirty="0" smtClean="0">
                <a:solidFill>
                  <a:schemeClr val="bg2"/>
                </a:solidFill>
              </a:rPr>
              <a:t>for tolkebruker. </a:t>
            </a:r>
          </a:p>
        </p:txBody>
      </p:sp>
      <p:sp>
        <p:nvSpPr>
          <p:cNvPr id="10" name="TekstSylinder 9"/>
          <p:cNvSpPr txBox="1"/>
          <p:nvPr/>
        </p:nvSpPr>
        <p:spPr>
          <a:xfrm>
            <a:off x="466126" y="1368419"/>
            <a:ext cx="3730854" cy="2009061"/>
          </a:xfrm>
          <a:prstGeom prst="wedgeRoundRectCallout">
            <a:avLst>
              <a:gd name="adj1" fmla="val -50792"/>
              <a:gd name="adj2" fmla="val 58302"/>
              <a:gd name="adj3" fmla="val 16667"/>
            </a:avLst>
          </a:prstGeom>
          <a:solidFill>
            <a:schemeClr val="accent2"/>
          </a:solidFill>
          <a:ln>
            <a:solidFill>
              <a:schemeClr val="bg2"/>
            </a:solidFill>
          </a:ln>
        </p:spPr>
        <p:txBody>
          <a:bodyPr wrap="square" rtlCol="0">
            <a:spAutoFit/>
          </a:bodyPr>
          <a:lstStyle/>
          <a:p>
            <a:pPr algn="ctr"/>
            <a:r>
              <a:rPr lang="nb-NO" sz="2800" dirty="0" smtClean="0">
                <a:solidFill>
                  <a:srgbClr val="3E3832"/>
                </a:solidFill>
              </a:rPr>
              <a:t>…kan forholde seg til meg som person, og ikke alltid følge et </a:t>
            </a:r>
            <a:r>
              <a:rPr lang="nb-NO" sz="2800" dirty="0" smtClean="0">
                <a:solidFill>
                  <a:srgbClr val="C00000"/>
                </a:solidFill>
              </a:rPr>
              <a:t>firkantet regelsystem</a:t>
            </a:r>
            <a:r>
              <a:rPr lang="nb-NO" sz="2800" dirty="0" smtClean="0">
                <a:solidFill>
                  <a:schemeClr val="accent1">
                    <a:lumMod val="50000"/>
                  </a:schemeClr>
                </a:solidFill>
              </a:rPr>
              <a:t>. </a:t>
            </a:r>
          </a:p>
        </p:txBody>
      </p:sp>
      <p:sp>
        <p:nvSpPr>
          <p:cNvPr id="11" name="TekstSylinder 10"/>
          <p:cNvSpPr txBox="1"/>
          <p:nvPr/>
        </p:nvSpPr>
        <p:spPr>
          <a:xfrm>
            <a:off x="1068082" y="5399905"/>
            <a:ext cx="3128898" cy="1055608"/>
          </a:xfrm>
          <a:prstGeom prst="wedgeRoundRectCallout">
            <a:avLst>
              <a:gd name="adj1" fmla="val -47321"/>
              <a:gd name="adj2" fmla="val 65432"/>
              <a:gd name="adj3" fmla="val 16667"/>
            </a:avLst>
          </a:prstGeom>
          <a:solidFill>
            <a:schemeClr val="accent2"/>
          </a:solidFill>
          <a:ln>
            <a:solidFill>
              <a:schemeClr val="bg2"/>
            </a:solidFill>
          </a:ln>
        </p:spPr>
        <p:txBody>
          <a:bodyPr wrap="square" rtlCol="0">
            <a:spAutoFit/>
          </a:bodyPr>
          <a:lstStyle/>
          <a:p>
            <a:pPr algn="ctr"/>
            <a:r>
              <a:rPr lang="nb-NO" sz="2800" dirty="0" smtClean="0">
                <a:solidFill>
                  <a:srgbClr val="3E3832"/>
                </a:solidFill>
              </a:rPr>
              <a:t>…er ikke alt for </a:t>
            </a:r>
            <a:r>
              <a:rPr lang="nb-NO" sz="2800" dirty="0" smtClean="0">
                <a:solidFill>
                  <a:srgbClr val="C00000"/>
                </a:solidFill>
              </a:rPr>
              <a:t>glitrende kledd</a:t>
            </a:r>
            <a:r>
              <a:rPr lang="nb-NO" sz="2800" dirty="0" smtClean="0">
                <a:solidFill>
                  <a:schemeClr val="accent1">
                    <a:lumMod val="50000"/>
                  </a:schemeClr>
                </a:solidFill>
              </a:rPr>
              <a:t>.</a:t>
            </a:r>
          </a:p>
        </p:txBody>
      </p:sp>
      <p:sp>
        <p:nvSpPr>
          <p:cNvPr id="16" name="TekstSylinder 15"/>
          <p:cNvSpPr txBox="1"/>
          <p:nvPr/>
        </p:nvSpPr>
        <p:spPr>
          <a:xfrm>
            <a:off x="4896160" y="3139116"/>
            <a:ext cx="3927195" cy="2009061"/>
          </a:xfrm>
          <a:prstGeom prst="wedgeRoundRectCallout">
            <a:avLst>
              <a:gd name="adj1" fmla="val 54091"/>
              <a:gd name="adj2" fmla="val 68250"/>
              <a:gd name="adj3" fmla="val 16667"/>
            </a:avLst>
          </a:prstGeom>
          <a:solidFill>
            <a:schemeClr val="accent2"/>
          </a:solidFill>
          <a:ln>
            <a:solidFill>
              <a:schemeClr val="bg2"/>
            </a:solidFill>
          </a:ln>
        </p:spPr>
        <p:txBody>
          <a:bodyPr wrap="square" rtlCol="0">
            <a:spAutoFit/>
          </a:bodyPr>
          <a:lstStyle/>
          <a:p>
            <a:pPr algn="ctr"/>
            <a:r>
              <a:rPr lang="nb-NO" sz="2800" dirty="0" smtClean="0">
                <a:solidFill>
                  <a:schemeClr val="bg2"/>
                </a:solidFill>
              </a:rPr>
              <a:t>…</a:t>
            </a:r>
            <a:r>
              <a:rPr lang="nb-NO" sz="2800" dirty="0" smtClean="0">
                <a:solidFill>
                  <a:srgbClr val="C00000"/>
                </a:solidFill>
              </a:rPr>
              <a:t>løper ikke avgårde </a:t>
            </a:r>
            <a:r>
              <a:rPr lang="nb-NO" sz="2800" dirty="0" smtClean="0">
                <a:solidFill>
                  <a:schemeClr val="bg2"/>
                </a:solidFill>
              </a:rPr>
              <a:t>på sekundet, men forsikrer seg om at oppdraget er ferdig før en går. </a:t>
            </a:r>
          </a:p>
        </p:txBody>
      </p:sp>
      <p:sp>
        <p:nvSpPr>
          <p:cNvPr id="17" name="TekstSylinder 16"/>
          <p:cNvSpPr txBox="1"/>
          <p:nvPr/>
        </p:nvSpPr>
        <p:spPr>
          <a:xfrm>
            <a:off x="466126" y="3615843"/>
            <a:ext cx="4082328" cy="1532334"/>
          </a:xfrm>
          <a:prstGeom prst="wedgeRoundRectCallout">
            <a:avLst>
              <a:gd name="adj1" fmla="val -53567"/>
              <a:gd name="adj2" fmla="val 60457"/>
              <a:gd name="adj3" fmla="val 16667"/>
            </a:avLst>
          </a:prstGeom>
          <a:solidFill>
            <a:schemeClr val="accent2"/>
          </a:solidFill>
          <a:ln>
            <a:solidFill>
              <a:schemeClr val="bg2"/>
            </a:solidFill>
          </a:ln>
        </p:spPr>
        <p:txBody>
          <a:bodyPr wrap="square" rtlCol="0">
            <a:spAutoFit/>
          </a:bodyPr>
          <a:lstStyle/>
          <a:p>
            <a:pPr algn="ctr"/>
            <a:r>
              <a:rPr lang="nb-NO" sz="2800" dirty="0" smtClean="0">
                <a:solidFill>
                  <a:srgbClr val="3E3832"/>
                </a:solidFill>
              </a:rPr>
              <a:t>…står ikke der som en </a:t>
            </a:r>
            <a:r>
              <a:rPr lang="nb-NO" sz="2800" dirty="0" smtClean="0">
                <a:solidFill>
                  <a:srgbClr val="C00000"/>
                </a:solidFill>
              </a:rPr>
              <a:t>stumtjener</a:t>
            </a:r>
            <a:r>
              <a:rPr lang="nb-NO" sz="2800" dirty="0" smtClean="0">
                <a:solidFill>
                  <a:schemeClr val="accent1">
                    <a:lumMod val="50000"/>
                  </a:schemeClr>
                </a:solidFill>
              </a:rPr>
              <a:t> </a:t>
            </a:r>
            <a:r>
              <a:rPr lang="nb-NO" sz="2800" dirty="0" smtClean="0">
                <a:solidFill>
                  <a:srgbClr val="3E3832"/>
                </a:solidFill>
              </a:rPr>
              <a:t>uten å hjelpe til når det trengs. </a:t>
            </a:r>
          </a:p>
        </p:txBody>
      </p:sp>
    </p:spTree>
    <p:extLst>
      <p:ext uri="{BB962C8B-B14F-4D97-AF65-F5344CB8AC3E}">
        <p14:creationId xmlns:p14="http://schemas.microsoft.com/office/powerpoint/2010/main" val="2725511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Hva ønsker du at NAV utvikler videre på tolkeområdet de neste 2-5 årene?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14576685"/>
              </p:ext>
            </p:extLst>
          </p:nvPr>
        </p:nvGraphicFramePr>
        <p:xfrm>
          <a:off x="385763" y="1412875"/>
          <a:ext cx="8372475" cy="4859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3023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Autofit/>
          </a:bodyPr>
          <a:lstStyle/>
          <a:p>
            <a:pPr marL="0" indent="0">
              <a:buNone/>
            </a:pPr>
            <a:r>
              <a:rPr lang="nb-NO" sz="2800" dirty="0"/>
              <a:t>Tolketjenesten må være </a:t>
            </a:r>
            <a:r>
              <a:rPr lang="nb-NO" sz="2800" dirty="0">
                <a:solidFill>
                  <a:srgbClr val="C00000"/>
                </a:solidFill>
              </a:rPr>
              <a:t>lydhør</a:t>
            </a:r>
            <a:r>
              <a:rPr lang="nb-NO" sz="2800" dirty="0"/>
              <a:t>.</a:t>
            </a:r>
          </a:p>
          <a:p>
            <a:pPr marL="355600" lvl="1" indent="0">
              <a:buNone/>
            </a:pPr>
            <a:r>
              <a:rPr lang="nb-NO" sz="2600" dirty="0"/>
              <a:t>Lytt til </a:t>
            </a:r>
            <a:r>
              <a:rPr lang="nb-NO" sz="2600" dirty="0" smtClean="0"/>
              <a:t>oss! Respekter </a:t>
            </a:r>
            <a:r>
              <a:rPr lang="nb-NO" sz="2600" dirty="0"/>
              <a:t>ønsker om valg av tolk! </a:t>
            </a:r>
          </a:p>
          <a:p>
            <a:pPr marL="355600" lvl="1" indent="0">
              <a:buNone/>
            </a:pPr>
            <a:r>
              <a:rPr lang="nb-NO" sz="2600" dirty="0"/>
              <a:t>Ha åpenhet og dialog med tolkebrukerne!</a:t>
            </a:r>
          </a:p>
          <a:p>
            <a:pPr marL="355600" lvl="1" indent="0">
              <a:buNone/>
            </a:pPr>
            <a:endParaRPr lang="nb-NO" sz="800" dirty="0"/>
          </a:p>
          <a:p>
            <a:pPr marL="0" indent="0">
              <a:buNone/>
            </a:pPr>
            <a:r>
              <a:rPr lang="nb-NO" sz="2800" dirty="0" smtClean="0"/>
              <a:t>Tolketjenesten må </a:t>
            </a:r>
            <a:r>
              <a:rPr lang="nb-NO" sz="2800" dirty="0">
                <a:solidFill>
                  <a:srgbClr val="C00000"/>
                </a:solidFill>
              </a:rPr>
              <a:t>involvere </a:t>
            </a:r>
            <a:r>
              <a:rPr lang="nb-NO" sz="2800" dirty="0" smtClean="0"/>
              <a:t>oss</a:t>
            </a:r>
            <a:r>
              <a:rPr lang="nb-NO" sz="2800" dirty="0" smtClean="0">
                <a:solidFill>
                  <a:srgbClr val="C00000"/>
                </a:solidFill>
              </a:rPr>
              <a:t>.</a:t>
            </a:r>
            <a:endParaRPr lang="nb-NO" sz="2800" dirty="0">
              <a:solidFill>
                <a:srgbClr val="C00000"/>
              </a:solidFill>
            </a:endParaRPr>
          </a:p>
          <a:p>
            <a:pPr marL="355600" lvl="1" indent="0">
              <a:buNone/>
            </a:pPr>
            <a:r>
              <a:rPr lang="nb-NO" sz="2600" dirty="0"/>
              <a:t>Bli mer synlig – møt </a:t>
            </a:r>
            <a:r>
              <a:rPr lang="nb-NO" sz="2600" dirty="0" smtClean="0"/>
              <a:t>oss der vi er</a:t>
            </a:r>
            <a:r>
              <a:rPr lang="nb-NO" sz="2600" dirty="0"/>
              <a:t>!</a:t>
            </a:r>
          </a:p>
          <a:p>
            <a:pPr marL="355600" lvl="1" indent="0">
              <a:buNone/>
            </a:pPr>
            <a:r>
              <a:rPr lang="nb-NO" sz="2600" dirty="0" smtClean="0"/>
              <a:t>Samarbeidet </a:t>
            </a:r>
            <a:r>
              <a:rPr lang="nb-NO" sz="2600" dirty="0"/>
              <a:t>med </a:t>
            </a:r>
            <a:r>
              <a:rPr lang="nb-NO" sz="2600" dirty="0" err="1"/>
              <a:t>BgDS</a:t>
            </a:r>
            <a:r>
              <a:rPr lang="nb-NO" sz="2600" dirty="0"/>
              <a:t> og NDF er viktig. </a:t>
            </a:r>
          </a:p>
          <a:p>
            <a:pPr marL="355600" lvl="1" indent="0">
              <a:buNone/>
            </a:pPr>
            <a:endParaRPr lang="nb-NO" sz="800" dirty="0"/>
          </a:p>
          <a:p>
            <a:pPr marL="0" indent="0">
              <a:buNone/>
            </a:pPr>
            <a:r>
              <a:rPr lang="nb-NO" sz="2800" dirty="0">
                <a:solidFill>
                  <a:srgbClr val="675C53"/>
                </a:solidFill>
              </a:rPr>
              <a:t>Tolketjenesten må </a:t>
            </a:r>
            <a:r>
              <a:rPr lang="nb-NO" sz="2800" dirty="0">
                <a:solidFill>
                  <a:srgbClr val="C00000"/>
                </a:solidFill>
              </a:rPr>
              <a:t>skaffe tolk</a:t>
            </a:r>
            <a:r>
              <a:rPr lang="nb-NO" sz="2800" dirty="0"/>
              <a:t> når </a:t>
            </a:r>
            <a:r>
              <a:rPr lang="nb-NO" sz="2800" dirty="0" smtClean="0"/>
              <a:t>vi trenger </a:t>
            </a:r>
            <a:r>
              <a:rPr lang="nb-NO" sz="2800" dirty="0"/>
              <a:t>det!</a:t>
            </a:r>
          </a:p>
          <a:p>
            <a:pPr marL="355600" lvl="1" indent="0">
              <a:buNone/>
            </a:pPr>
            <a:r>
              <a:rPr lang="nb-NO" sz="2600" dirty="0"/>
              <a:t>Tilgjengeligheten må blir bedre. </a:t>
            </a:r>
          </a:p>
          <a:p>
            <a:pPr marL="355600" lvl="1" indent="0">
              <a:buNone/>
            </a:pPr>
            <a:r>
              <a:rPr lang="nb-NO" sz="2600" dirty="0" smtClean="0"/>
              <a:t>Vi må </a:t>
            </a:r>
            <a:r>
              <a:rPr lang="nb-NO" sz="2600" dirty="0"/>
              <a:t>slippe </a:t>
            </a:r>
            <a:r>
              <a:rPr lang="nb-NO" sz="2600" dirty="0" smtClean="0"/>
              <a:t>å få avslag </a:t>
            </a:r>
            <a:r>
              <a:rPr lang="nb-NO" sz="2600" dirty="0"/>
              <a:t>på tolk. </a:t>
            </a:r>
          </a:p>
        </p:txBody>
      </p:sp>
      <p:sp>
        <p:nvSpPr>
          <p:cNvPr id="3" name="Tittel 2"/>
          <p:cNvSpPr>
            <a:spLocks noGrp="1"/>
          </p:cNvSpPr>
          <p:nvPr>
            <p:ph type="title"/>
          </p:nvPr>
        </p:nvSpPr>
        <p:spPr/>
        <p:txBody>
          <a:bodyPr/>
          <a:lstStyle/>
          <a:p>
            <a:r>
              <a:rPr lang="nb-NO" dirty="0"/>
              <a:t>Hvordan kan samarbeidet bli bedre?</a:t>
            </a:r>
          </a:p>
        </p:txBody>
      </p:sp>
    </p:spTree>
    <p:extLst>
      <p:ext uri="{BB962C8B-B14F-4D97-AF65-F5344CB8AC3E}">
        <p14:creationId xmlns:p14="http://schemas.microsoft.com/office/powerpoint/2010/main" val="789882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sz="2800" dirty="0"/>
              <a:t>Kritikk mot tolketjenesten i Hordaland</a:t>
            </a:r>
            <a:r>
              <a:rPr lang="nb-NO" sz="2800" dirty="0" smtClean="0"/>
              <a:t>:</a:t>
            </a:r>
            <a:endParaRPr lang="nb-NO" sz="900" dirty="0"/>
          </a:p>
          <a:p>
            <a:pPr lvl="1">
              <a:buFont typeface="Times New Roman" panose="02020603050405020304" pitchFamily="18" charset="0"/>
              <a:buChar char="-"/>
            </a:pPr>
            <a:r>
              <a:rPr lang="nb-NO" sz="2800" dirty="0"/>
              <a:t>Vi er strenge.</a:t>
            </a:r>
          </a:p>
          <a:p>
            <a:pPr lvl="1">
              <a:buFont typeface="Times New Roman" panose="02020603050405020304" pitchFamily="18" charset="0"/>
              <a:buChar char="-"/>
            </a:pPr>
            <a:r>
              <a:rPr lang="nb-NO" sz="2800" dirty="0" smtClean="0"/>
              <a:t>Vi </a:t>
            </a:r>
            <a:r>
              <a:rPr lang="nb-NO" sz="2800" dirty="0"/>
              <a:t>har for stor makt.</a:t>
            </a:r>
          </a:p>
          <a:p>
            <a:pPr lvl="1">
              <a:buFont typeface="Times New Roman" panose="02020603050405020304" pitchFamily="18" charset="0"/>
              <a:buChar char="-"/>
            </a:pPr>
            <a:r>
              <a:rPr lang="nb-NO" sz="2800" dirty="0"/>
              <a:t>Vi forstår ikke </a:t>
            </a:r>
            <a:r>
              <a:rPr lang="nb-NO" sz="2800" dirty="0" smtClean="0"/>
              <a:t>brukernes behov.</a:t>
            </a:r>
          </a:p>
          <a:p>
            <a:pPr lvl="1">
              <a:buFont typeface="Times New Roman" panose="02020603050405020304" pitchFamily="18" charset="0"/>
              <a:buChar char="-"/>
            </a:pPr>
            <a:r>
              <a:rPr lang="nb-NO" sz="2800" dirty="0"/>
              <a:t>Vi tar ikke hensyn til hva </a:t>
            </a:r>
            <a:r>
              <a:rPr lang="nb-NO" sz="2800" dirty="0" smtClean="0"/>
              <a:t>brukerne ønsker </a:t>
            </a:r>
            <a:r>
              <a:rPr lang="nb-NO" sz="2800" dirty="0"/>
              <a:t>eller trenger.</a:t>
            </a:r>
          </a:p>
          <a:p>
            <a:pPr lvl="1">
              <a:buFont typeface="Times New Roman" panose="02020603050405020304" pitchFamily="18" charset="0"/>
              <a:buChar char="-"/>
            </a:pPr>
            <a:r>
              <a:rPr lang="nb-NO" sz="2800" dirty="0" smtClean="0"/>
              <a:t>Vi </a:t>
            </a:r>
            <a:r>
              <a:rPr lang="nb-NO" sz="2800" dirty="0"/>
              <a:t>gjør ikke det samme som andre tolketjenester.</a:t>
            </a:r>
          </a:p>
          <a:p>
            <a:endParaRPr lang="nb-NO" sz="2800" dirty="0"/>
          </a:p>
        </p:txBody>
      </p:sp>
      <p:sp>
        <p:nvSpPr>
          <p:cNvPr id="3" name="Tittel 2"/>
          <p:cNvSpPr>
            <a:spLocks noGrp="1"/>
          </p:cNvSpPr>
          <p:nvPr>
            <p:ph type="title"/>
          </p:nvPr>
        </p:nvSpPr>
        <p:spPr/>
        <p:txBody>
          <a:bodyPr/>
          <a:lstStyle/>
          <a:p>
            <a:r>
              <a:rPr lang="nb-NO" dirty="0" smtClean="0"/>
              <a:t>Bakgrunn</a:t>
            </a:r>
            <a:endParaRPr lang="nb-NO" dirty="0"/>
          </a:p>
        </p:txBody>
      </p:sp>
    </p:spTree>
    <p:extLst>
      <p:ext uri="{BB962C8B-B14F-4D97-AF65-F5344CB8AC3E}">
        <p14:creationId xmlns:p14="http://schemas.microsoft.com/office/powerpoint/2010/main" val="2413408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5576" y="1816119"/>
            <a:ext cx="4402261" cy="2016223"/>
          </a:xfrm>
          <a:prstGeom prst="wedgeRoundRectCallout">
            <a:avLst>
              <a:gd name="adj1" fmla="val -48115"/>
              <a:gd name="adj2" fmla="val 70921"/>
              <a:gd name="adj3" fmla="val 16667"/>
            </a:avLst>
          </a:prstGeom>
          <a:solidFill>
            <a:srgbClr val="EFEFEF"/>
          </a:solidFill>
          <a:ln>
            <a:solidFill>
              <a:schemeClr val="bg2"/>
            </a:solidFill>
          </a:ln>
        </p:spPr>
        <p:txBody>
          <a:bodyPr>
            <a:noAutofit/>
          </a:bodyPr>
          <a:lstStyle/>
          <a:p>
            <a:pPr marL="0" indent="0" algn="ctr">
              <a:spcBef>
                <a:spcPts val="0"/>
              </a:spcBef>
              <a:buNone/>
            </a:pPr>
            <a:r>
              <a:rPr lang="nb-NO" sz="2800" dirty="0" smtClean="0"/>
              <a:t>Det er viktig å huske at det er tolketjenesten </a:t>
            </a:r>
          </a:p>
          <a:p>
            <a:pPr marL="0" indent="0" algn="ctr">
              <a:spcBef>
                <a:spcPts val="0"/>
              </a:spcBef>
              <a:buNone/>
            </a:pPr>
            <a:r>
              <a:rPr lang="nb-NO" sz="2800" dirty="0" smtClean="0"/>
              <a:t>som er til for brukene, </a:t>
            </a:r>
            <a:r>
              <a:rPr lang="nb-NO" sz="2800" dirty="0" smtClean="0">
                <a:solidFill>
                  <a:srgbClr val="C00000"/>
                </a:solidFill>
              </a:rPr>
              <a:t>ikke omvendt</a:t>
            </a:r>
            <a:r>
              <a:rPr lang="nb-NO" sz="2800" dirty="0" smtClean="0"/>
              <a:t>. </a:t>
            </a:r>
            <a:endParaRPr lang="nb-NO" sz="2800" dirty="0"/>
          </a:p>
        </p:txBody>
      </p:sp>
      <p:sp>
        <p:nvSpPr>
          <p:cNvPr id="3" name="Tittel 2"/>
          <p:cNvSpPr>
            <a:spLocks noGrp="1"/>
          </p:cNvSpPr>
          <p:nvPr>
            <p:ph type="title"/>
          </p:nvPr>
        </p:nvSpPr>
        <p:spPr/>
        <p:txBody>
          <a:bodyPr/>
          <a:lstStyle/>
          <a:p>
            <a:pPr algn="ctr"/>
            <a:r>
              <a:rPr lang="nb-NO" dirty="0" smtClean="0"/>
              <a:t>Takk for alle svar. Og takk for oss!</a:t>
            </a:r>
            <a:endParaRPr lang="nb-NO" dirty="0"/>
          </a:p>
        </p:txBody>
      </p:sp>
      <p:sp>
        <p:nvSpPr>
          <p:cNvPr id="4" name="Plassholder for innhold 1"/>
          <p:cNvSpPr txBox="1">
            <a:spLocks/>
          </p:cNvSpPr>
          <p:nvPr/>
        </p:nvSpPr>
        <p:spPr bwMode="auto">
          <a:xfrm>
            <a:off x="3851920" y="4005064"/>
            <a:ext cx="4618285" cy="2016223"/>
          </a:xfrm>
          <a:prstGeom prst="wedgeRoundRectCallout">
            <a:avLst>
              <a:gd name="adj1" fmla="val 45820"/>
              <a:gd name="adj2" fmla="val 65506"/>
              <a:gd name="adj3" fmla="val 16667"/>
            </a:avLst>
          </a:prstGeom>
          <a:solidFill>
            <a:srgbClr val="EFEFEF"/>
          </a:solidFill>
          <a:ln>
            <a:solidFill>
              <a:schemeClr val="bg2"/>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defTabSz="914400" rtl="0" eaLnBrk="1" latinLnBrk="0" hangingPunct="1">
              <a:spcBef>
                <a:spcPct val="20000"/>
              </a:spcBef>
              <a:buFont typeface="Wingdings" panose="05000000000000000000" pitchFamily="2" charset="2"/>
              <a:buChar char="§"/>
              <a:defRPr sz="24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Wingdings" panose="05000000000000000000" pitchFamily="2" charset="2"/>
              <a:buNone/>
            </a:pPr>
            <a:r>
              <a:rPr lang="nb-NO" sz="2800" dirty="0" smtClean="0"/>
              <a:t>Om dere lytter til oss og tar oss på alvor blir vi sterkere sammen. </a:t>
            </a:r>
          </a:p>
          <a:p>
            <a:pPr marL="0" indent="0" algn="ctr">
              <a:spcBef>
                <a:spcPts val="0"/>
              </a:spcBef>
              <a:buFont typeface="Wingdings" panose="05000000000000000000" pitchFamily="2" charset="2"/>
              <a:buNone/>
            </a:pPr>
            <a:r>
              <a:rPr lang="nb-NO" sz="2800" dirty="0" smtClean="0">
                <a:solidFill>
                  <a:srgbClr val="C00000"/>
                </a:solidFill>
              </a:rPr>
              <a:t>Vi vet hvor skoen trykker</a:t>
            </a:r>
            <a:r>
              <a:rPr lang="nb-NO" sz="2800" dirty="0" smtClean="0"/>
              <a:t>. </a:t>
            </a:r>
            <a:endParaRPr lang="nb-NO" sz="2800" dirty="0"/>
          </a:p>
        </p:txBody>
      </p:sp>
    </p:spTree>
    <p:extLst>
      <p:ext uri="{BB962C8B-B14F-4D97-AF65-F5344CB8AC3E}">
        <p14:creationId xmlns:p14="http://schemas.microsoft.com/office/powerpoint/2010/main" val="39597804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a:p>
          <a:p>
            <a:endParaRPr lang="nb-NO" dirty="0" smtClean="0"/>
          </a:p>
          <a:p>
            <a:r>
              <a:rPr lang="nb-NO" dirty="0" smtClean="0"/>
              <a:t>Jeg skulle ønske at tolkeformidlingen ga beskjed hvis de skal sende med en tolkestudent. Det er ikke alltid det passer – avhengig av situasjon. Jeg kan bli distrahert og det oppstår misforståelser. Det må være mulig å si ifra på forhånd om det.</a:t>
            </a:r>
            <a:endParaRPr lang="nb-NO" dirty="0"/>
          </a:p>
        </p:txBody>
      </p:sp>
      <p:sp>
        <p:nvSpPr>
          <p:cNvPr id="3" name="Tittel 2"/>
          <p:cNvSpPr>
            <a:spLocks noGrp="1"/>
          </p:cNvSpPr>
          <p:nvPr>
            <p:ph type="title"/>
          </p:nvPr>
        </p:nvSpPr>
        <p:spPr/>
        <p:txBody>
          <a:bodyPr/>
          <a:lstStyle/>
          <a:p>
            <a:pPr algn="ctr"/>
            <a:r>
              <a:rPr lang="nb-NO" dirty="0" smtClean="0"/>
              <a:t>Utsagn til paneldebatt</a:t>
            </a:r>
            <a:br>
              <a:rPr lang="nb-NO" dirty="0" smtClean="0"/>
            </a:br>
            <a:r>
              <a:rPr lang="nb-NO" sz="2400" dirty="0" smtClean="0"/>
              <a:t>Tolkestudent</a:t>
            </a:r>
            <a:endParaRPr lang="nb-NO" dirty="0"/>
          </a:p>
        </p:txBody>
      </p:sp>
    </p:spTree>
    <p:extLst>
      <p:ext uri="{BB962C8B-B14F-4D97-AF65-F5344CB8AC3E}">
        <p14:creationId xmlns:p14="http://schemas.microsoft.com/office/powerpoint/2010/main" val="3333704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Dere vurderer gjerne at oppdraget krever 2 tolker. Jeg synes det i mange sammenhenger tar for mye oppmerksomhet/plass. Når jeg i tillegg risikerer at det er student med på oppdraget, slik at det kommer 3 </a:t>
            </a:r>
            <a:r>
              <a:rPr lang="nb-NO" dirty="0" err="1" smtClean="0"/>
              <a:t>stk</a:t>
            </a:r>
            <a:r>
              <a:rPr lang="nb-NO" dirty="0" smtClean="0"/>
              <a:t> og den ene kanskje ikke er funksjonell nok, blir det å ha tolker tilstede et stressmoment.</a:t>
            </a:r>
            <a:endParaRPr lang="nb-NO" dirty="0"/>
          </a:p>
        </p:txBody>
      </p:sp>
      <p:sp>
        <p:nvSpPr>
          <p:cNvPr id="3" name="Tittel 2"/>
          <p:cNvSpPr>
            <a:spLocks noGrp="1"/>
          </p:cNvSpPr>
          <p:nvPr>
            <p:ph type="title"/>
          </p:nvPr>
        </p:nvSpPr>
        <p:spPr/>
        <p:txBody>
          <a:bodyPr>
            <a:normAutofit/>
          </a:bodyPr>
          <a:lstStyle/>
          <a:p>
            <a:r>
              <a:rPr lang="nb-NO" sz="2400" dirty="0" smtClean="0"/>
              <a:t>Antall tolker på oppdrag</a:t>
            </a:r>
            <a:endParaRPr lang="nb-NO" sz="2400" dirty="0"/>
          </a:p>
        </p:txBody>
      </p:sp>
    </p:spTree>
    <p:extLst>
      <p:ext uri="{BB962C8B-B14F-4D97-AF65-F5344CB8AC3E}">
        <p14:creationId xmlns:p14="http://schemas.microsoft.com/office/powerpoint/2010/main" val="3727816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endParaRPr lang="nb-NO" dirty="0" smtClean="0"/>
          </a:p>
          <a:p>
            <a:r>
              <a:rPr lang="nb-NO" dirty="0" smtClean="0"/>
              <a:t>Noen tolker </a:t>
            </a:r>
            <a:r>
              <a:rPr lang="nb-NO" dirty="0" err="1" smtClean="0"/>
              <a:t>tolker</a:t>
            </a:r>
            <a:r>
              <a:rPr lang="nb-NO" dirty="0" smtClean="0"/>
              <a:t> alt som blir sagt i rommet, også en privat samtale mellom 2 personer. Dette er kanskje noe som ikke nødvendigvis alle trenger å høre. Tolkene må bli flinkere til å vurdere hva de skal tolke av private samtaler. Selv om det sitter mange i et rom, betyr ikke det at alle har rett til å høre det blir sagt.</a:t>
            </a:r>
            <a:endParaRPr lang="nb-NO" dirty="0"/>
          </a:p>
        </p:txBody>
      </p:sp>
      <p:sp>
        <p:nvSpPr>
          <p:cNvPr id="3" name="Tittel 2"/>
          <p:cNvSpPr>
            <a:spLocks noGrp="1"/>
          </p:cNvSpPr>
          <p:nvPr>
            <p:ph type="title"/>
          </p:nvPr>
        </p:nvSpPr>
        <p:spPr/>
        <p:txBody>
          <a:bodyPr>
            <a:normAutofit/>
          </a:bodyPr>
          <a:lstStyle/>
          <a:p>
            <a:r>
              <a:rPr lang="nb-NO" sz="2400" dirty="0" smtClean="0"/>
              <a:t>Tolke alt som blir sagt?</a:t>
            </a:r>
            <a:endParaRPr lang="nb-NO" sz="2400" dirty="0"/>
          </a:p>
        </p:txBody>
      </p:sp>
    </p:spTree>
    <p:extLst>
      <p:ext uri="{BB962C8B-B14F-4D97-AF65-F5344CB8AC3E}">
        <p14:creationId xmlns:p14="http://schemas.microsoft.com/office/powerpoint/2010/main" val="3766254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a:p>
          <a:p>
            <a:r>
              <a:rPr lang="nb-NO" dirty="0" smtClean="0"/>
              <a:t>Noen tolker bare står der uten å hjelpe når jeg har hendene fulle av alt mulig og hadde trengt hjelp til å få låst opp rommet. Da er det utstudert at tolken ikke viser vanlig høflighet, ved å ta nøklene som jeg har lagt på toppen av vesken når jeg ber vedkommende om å låse opp.</a:t>
            </a:r>
            <a:endParaRPr lang="nb-NO" dirty="0"/>
          </a:p>
        </p:txBody>
      </p:sp>
      <p:sp>
        <p:nvSpPr>
          <p:cNvPr id="3" name="Tittel 2"/>
          <p:cNvSpPr>
            <a:spLocks noGrp="1"/>
          </p:cNvSpPr>
          <p:nvPr>
            <p:ph type="title"/>
          </p:nvPr>
        </p:nvSpPr>
        <p:spPr/>
        <p:txBody>
          <a:bodyPr>
            <a:normAutofit/>
          </a:bodyPr>
          <a:lstStyle/>
          <a:p>
            <a:r>
              <a:rPr lang="nb-NO" sz="2400" dirty="0" smtClean="0"/>
              <a:t>Hva skal tolken gjøre eller ikke gjøre</a:t>
            </a:r>
            <a:endParaRPr lang="nb-NO" sz="2400" dirty="0"/>
          </a:p>
        </p:txBody>
      </p:sp>
    </p:spTree>
    <p:extLst>
      <p:ext uri="{BB962C8B-B14F-4D97-AF65-F5344CB8AC3E}">
        <p14:creationId xmlns:p14="http://schemas.microsoft.com/office/powerpoint/2010/main" val="3766704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Jeg mener tolkeformidlingen må vise større forståelse når vi ønsker en bestemt tolk og ikke spørre om årsaken til at vi ønsker den tolken. Vi har rett til å velge tolk. Jeg ber kun om bestemte tolker ved spesielle oppdrag og aldri uten grunn.</a:t>
            </a:r>
            <a:endParaRPr lang="nb-NO" dirty="0"/>
          </a:p>
        </p:txBody>
      </p:sp>
      <p:sp>
        <p:nvSpPr>
          <p:cNvPr id="3" name="Tittel 2"/>
          <p:cNvSpPr>
            <a:spLocks noGrp="1"/>
          </p:cNvSpPr>
          <p:nvPr>
            <p:ph type="title"/>
          </p:nvPr>
        </p:nvSpPr>
        <p:spPr/>
        <p:txBody>
          <a:bodyPr>
            <a:normAutofit/>
          </a:bodyPr>
          <a:lstStyle/>
          <a:p>
            <a:r>
              <a:rPr lang="nb-NO" sz="2400" dirty="0" smtClean="0"/>
              <a:t>Ønske om bestemt tolk</a:t>
            </a:r>
            <a:endParaRPr lang="nb-NO" sz="2400" dirty="0"/>
          </a:p>
        </p:txBody>
      </p:sp>
    </p:spTree>
    <p:extLst>
      <p:ext uri="{BB962C8B-B14F-4D97-AF65-F5344CB8AC3E}">
        <p14:creationId xmlns:p14="http://schemas.microsoft.com/office/powerpoint/2010/main" val="3267675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Jeg opplever at det varierer hvor mye tolkene stopper situasjonen. Noen ganger når jeg har vært på kurs eller forelesning så har tolkene stoppet mye, mens andre ganger stopper de aldri. Jeg har også opplevd å bli stoppet selv når jeg har hatt et innlegg eller en forelesning, noen ganger blir jeg stoppet flere ganger.</a:t>
            </a:r>
            <a:endParaRPr lang="nb-NO" dirty="0"/>
          </a:p>
        </p:txBody>
      </p:sp>
      <p:sp>
        <p:nvSpPr>
          <p:cNvPr id="3" name="Tittel 2"/>
          <p:cNvSpPr>
            <a:spLocks noGrp="1"/>
          </p:cNvSpPr>
          <p:nvPr>
            <p:ph type="title"/>
          </p:nvPr>
        </p:nvSpPr>
        <p:spPr/>
        <p:txBody>
          <a:bodyPr>
            <a:normAutofit/>
          </a:bodyPr>
          <a:lstStyle/>
          <a:p>
            <a:r>
              <a:rPr lang="nb-NO" sz="2400" dirty="0" smtClean="0"/>
              <a:t>Tolkene stopper situasjonen</a:t>
            </a:r>
            <a:endParaRPr lang="nb-NO" sz="2400" dirty="0"/>
          </a:p>
        </p:txBody>
      </p:sp>
    </p:spTree>
    <p:extLst>
      <p:ext uri="{BB962C8B-B14F-4D97-AF65-F5344CB8AC3E}">
        <p14:creationId xmlns:p14="http://schemas.microsoft.com/office/powerpoint/2010/main" val="960858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Jeg merker forskjell på gode og ikke gode tolker, men det er sjelden jeg møter tolker som ikke burde vært godkjente tolker. Noen ganger er jeg ikke fornøyd, men jeg klager ikke til tolketjenesten. Jeg synes det er vanskelig å klage.</a:t>
            </a:r>
            <a:endParaRPr lang="nb-NO" dirty="0"/>
          </a:p>
        </p:txBody>
      </p:sp>
      <p:sp>
        <p:nvSpPr>
          <p:cNvPr id="3" name="Tittel 2"/>
          <p:cNvSpPr>
            <a:spLocks noGrp="1"/>
          </p:cNvSpPr>
          <p:nvPr>
            <p:ph type="title"/>
          </p:nvPr>
        </p:nvSpPr>
        <p:spPr/>
        <p:txBody>
          <a:bodyPr>
            <a:normAutofit/>
          </a:bodyPr>
          <a:lstStyle/>
          <a:p>
            <a:r>
              <a:rPr lang="nb-NO" sz="2400" dirty="0" smtClean="0"/>
              <a:t>Klage</a:t>
            </a:r>
            <a:endParaRPr lang="nb-NO" sz="2400" dirty="0"/>
          </a:p>
        </p:txBody>
      </p:sp>
    </p:spTree>
    <p:extLst>
      <p:ext uri="{BB962C8B-B14F-4D97-AF65-F5344CB8AC3E}">
        <p14:creationId xmlns:p14="http://schemas.microsoft.com/office/powerpoint/2010/main" val="1736640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Noen ganger opplever jeg at jeg ikke får tolk. Tolketjenesten sier at alle er opptatt. Da har jeg sagt at det er veldig viktig for meg å få tolk, </a:t>
            </a:r>
            <a:r>
              <a:rPr lang="nb-NO" dirty="0" err="1" smtClean="0"/>
              <a:t>f.eks</a:t>
            </a:r>
            <a:r>
              <a:rPr lang="nb-NO" dirty="0" smtClean="0"/>
              <a:t> når jeg skal til legen og spurt om de kan spørre frilanstolk. Da har jeg fått tolk likevel.</a:t>
            </a:r>
            <a:endParaRPr lang="nb-NO" dirty="0"/>
          </a:p>
        </p:txBody>
      </p:sp>
      <p:sp>
        <p:nvSpPr>
          <p:cNvPr id="3" name="Tittel 2"/>
          <p:cNvSpPr>
            <a:spLocks noGrp="1"/>
          </p:cNvSpPr>
          <p:nvPr>
            <p:ph type="title"/>
          </p:nvPr>
        </p:nvSpPr>
        <p:spPr/>
        <p:txBody>
          <a:bodyPr>
            <a:normAutofit/>
          </a:bodyPr>
          <a:lstStyle/>
          <a:p>
            <a:r>
              <a:rPr lang="nb-NO" sz="2400" dirty="0" smtClean="0"/>
              <a:t>Ingen ledige tolker</a:t>
            </a:r>
            <a:endParaRPr lang="nb-NO" sz="2400" dirty="0"/>
          </a:p>
        </p:txBody>
      </p:sp>
    </p:spTree>
    <p:extLst>
      <p:ext uri="{BB962C8B-B14F-4D97-AF65-F5344CB8AC3E}">
        <p14:creationId xmlns:p14="http://schemas.microsoft.com/office/powerpoint/2010/main" val="3751763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r>
              <a:rPr lang="nb-NO" dirty="0" smtClean="0"/>
              <a:t>Jeg opplevde at jeg skulle fortelle legen om sykdommen min og da oppfattet ikke tolken meg, men det gjorde legen. Jeg brukte tegn og stemme. Jeg synes det var merkelig at legen oppfattet meg, men ikke tolken. Jeg brukte jo både tegn og stemme.</a:t>
            </a:r>
            <a:endParaRPr lang="nb-NO" dirty="0"/>
          </a:p>
        </p:txBody>
      </p:sp>
      <p:sp>
        <p:nvSpPr>
          <p:cNvPr id="3" name="Tittel 2"/>
          <p:cNvSpPr>
            <a:spLocks noGrp="1"/>
          </p:cNvSpPr>
          <p:nvPr>
            <p:ph type="title"/>
          </p:nvPr>
        </p:nvSpPr>
        <p:spPr/>
        <p:txBody>
          <a:bodyPr>
            <a:normAutofit/>
          </a:bodyPr>
          <a:lstStyle/>
          <a:p>
            <a:r>
              <a:rPr lang="nb-NO" sz="2400" dirty="0" smtClean="0"/>
              <a:t>Tolken forstå ikke</a:t>
            </a:r>
            <a:endParaRPr lang="nb-NO" sz="2400" dirty="0"/>
          </a:p>
        </p:txBody>
      </p:sp>
    </p:spTree>
    <p:extLst>
      <p:ext uri="{BB962C8B-B14F-4D97-AF65-F5344CB8AC3E}">
        <p14:creationId xmlns:p14="http://schemas.microsoft.com/office/powerpoint/2010/main" val="379252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sz="2800" dirty="0"/>
              <a:t>Hovedtema: </a:t>
            </a:r>
            <a:r>
              <a:rPr lang="nb-NO" sz="2800" dirty="0">
                <a:solidFill>
                  <a:srgbClr val="C00000"/>
                </a:solidFill>
              </a:rPr>
              <a:t>Brukermøtet</a:t>
            </a:r>
          </a:p>
          <a:p>
            <a:pPr marL="698500" lvl="1" indent="-342900"/>
            <a:r>
              <a:rPr lang="nb-NO" sz="2800" dirty="0"/>
              <a:t>Hvordan blir tolketjenesten oppfattet?</a:t>
            </a:r>
          </a:p>
          <a:p>
            <a:pPr marL="698500" lvl="1" indent="-342900"/>
            <a:r>
              <a:rPr lang="nb-NO" sz="2800" dirty="0"/>
              <a:t>Hvilke forventninger har de som bruker tolk? </a:t>
            </a:r>
            <a:endParaRPr lang="nb-NO" sz="2400" dirty="0"/>
          </a:p>
          <a:p>
            <a:pPr marL="0" indent="0">
              <a:buNone/>
            </a:pPr>
            <a:endParaRPr lang="nb-NO" sz="2800" dirty="0"/>
          </a:p>
          <a:p>
            <a:pPr marL="0" indent="0">
              <a:buNone/>
            </a:pPr>
            <a:r>
              <a:rPr lang="nb-NO" sz="2800" dirty="0"/>
              <a:t>Problemstilling: </a:t>
            </a:r>
          </a:p>
          <a:p>
            <a:pPr marL="698500" lvl="1" indent="-342900"/>
            <a:r>
              <a:rPr lang="nb-NO" sz="2800" dirty="0"/>
              <a:t>Hvordan opplever de som bruker tolk </a:t>
            </a:r>
            <a:r>
              <a:rPr lang="nb-NO" sz="2800" dirty="0">
                <a:solidFill>
                  <a:srgbClr val="C00000"/>
                </a:solidFill>
              </a:rPr>
              <a:t>informasjonen</a:t>
            </a:r>
            <a:r>
              <a:rPr lang="nb-NO" sz="2800" dirty="0"/>
              <a:t>, </a:t>
            </a:r>
            <a:r>
              <a:rPr lang="nb-NO" sz="2800" dirty="0">
                <a:solidFill>
                  <a:srgbClr val="C00000"/>
                </a:solidFill>
              </a:rPr>
              <a:t>samarbeidet</a:t>
            </a:r>
            <a:r>
              <a:rPr lang="nb-NO" sz="2800" dirty="0"/>
              <a:t> og </a:t>
            </a:r>
            <a:r>
              <a:rPr lang="nb-NO" sz="2800" dirty="0">
                <a:solidFill>
                  <a:srgbClr val="C00000"/>
                </a:solidFill>
              </a:rPr>
              <a:t>kommunikasjonen</a:t>
            </a:r>
            <a:r>
              <a:rPr lang="nb-NO" sz="2800" dirty="0"/>
              <a:t> med tolketjenesten i Hordaland?</a:t>
            </a:r>
          </a:p>
          <a:p>
            <a:endParaRPr lang="nb-NO" sz="2800" dirty="0"/>
          </a:p>
        </p:txBody>
      </p:sp>
      <p:sp>
        <p:nvSpPr>
          <p:cNvPr id="3" name="Tittel 2"/>
          <p:cNvSpPr>
            <a:spLocks noGrp="1"/>
          </p:cNvSpPr>
          <p:nvPr>
            <p:ph type="title"/>
          </p:nvPr>
        </p:nvSpPr>
        <p:spPr/>
        <p:txBody>
          <a:bodyPr/>
          <a:lstStyle/>
          <a:p>
            <a:r>
              <a:rPr lang="nb-NO" dirty="0" smtClean="0"/>
              <a:t>Tema for undersøkelsen</a:t>
            </a:r>
            <a:endParaRPr lang="nb-NO" dirty="0"/>
          </a:p>
        </p:txBody>
      </p:sp>
    </p:spTree>
    <p:extLst>
      <p:ext uri="{BB962C8B-B14F-4D97-AF65-F5344CB8AC3E}">
        <p14:creationId xmlns:p14="http://schemas.microsoft.com/office/powerpoint/2010/main" val="2102455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smtClean="0"/>
          </a:p>
          <a:p>
            <a:endParaRPr lang="nb-NO" dirty="0" smtClean="0"/>
          </a:p>
          <a:p>
            <a:r>
              <a:rPr lang="nb-NO" dirty="0" smtClean="0"/>
              <a:t>Til slutt i dag har vi ikke en kommentar fra undersøkelsen, men et spørsmål fra tolketjenesten. Vi snakket tidligere i kveld om mørketall ved bestillinga av tolk. I undersøkelsen oppgir 52 % at de av og til lar være å bestille tolk. Er det noe dere og/eller vi kan gjøre for at flere skal bestille tolk? Hva kan vi eventuelt gjøre?</a:t>
            </a:r>
            <a:endParaRPr lang="nb-NO" dirty="0"/>
          </a:p>
        </p:txBody>
      </p:sp>
      <p:sp>
        <p:nvSpPr>
          <p:cNvPr id="3" name="Tittel 2"/>
          <p:cNvSpPr>
            <a:spLocks noGrp="1"/>
          </p:cNvSpPr>
          <p:nvPr>
            <p:ph type="title"/>
          </p:nvPr>
        </p:nvSpPr>
        <p:spPr/>
        <p:txBody>
          <a:bodyPr>
            <a:normAutofit/>
          </a:bodyPr>
          <a:lstStyle/>
          <a:p>
            <a:r>
              <a:rPr lang="nb-NO" sz="2400" dirty="0" smtClean="0"/>
              <a:t>Et spørsmål tilslutt:</a:t>
            </a:r>
            <a:endParaRPr lang="nb-NO" sz="2400" dirty="0"/>
          </a:p>
        </p:txBody>
      </p:sp>
    </p:spTree>
    <p:extLst>
      <p:ext uri="{BB962C8B-B14F-4D97-AF65-F5344CB8AC3E}">
        <p14:creationId xmlns:p14="http://schemas.microsoft.com/office/powerpoint/2010/main" val="168147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r>
              <a:rPr lang="nb-NO" sz="2600" dirty="0" smtClean="0"/>
              <a:t>Å få frem tolkebrukernes perspektiv.</a:t>
            </a:r>
          </a:p>
          <a:p>
            <a:r>
              <a:rPr lang="nb-NO" sz="2600" dirty="0" smtClean="0"/>
              <a:t>Å finne styrker og svakheter ved tolketjenesten.</a:t>
            </a:r>
          </a:p>
          <a:p>
            <a:r>
              <a:rPr lang="nb-NO" sz="2600" dirty="0" smtClean="0"/>
              <a:t>Å finne ut hvor tolketjenesten har størst </a:t>
            </a:r>
            <a:r>
              <a:rPr lang="nb-NO" sz="2600" dirty="0" err="1" smtClean="0"/>
              <a:t>forbedringspotensiale</a:t>
            </a:r>
            <a:r>
              <a:rPr lang="nb-NO" sz="2600" dirty="0"/>
              <a:t>. </a:t>
            </a:r>
            <a:endParaRPr lang="nb-NO" sz="2600" dirty="0" smtClean="0"/>
          </a:p>
          <a:p>
            <a:r>
              <a:rPr lang="nb-NO" sz="2600" dirty="0" smtClean="0"/>
              <a:t>Å gjøre både oss på tolketjenesten og tolkebrukerne våre mer bevisste på hva tolketjenesten er og hvordan den kan fungere. </a:t>
            </a:r>
            <a:endParaRPr lang="nb-NO" sz="2600" dirty="0"/>
          </a:p>
        </p:txBody>
      </p:sp>
      <p:sp>
        <p:nvSpPr>
          <p:cNvPr id="3" name="Tittel 2"/>
          <p:cNvSpPr>
            <a:spLocks noGrp="1"/>
          </p:cNvSpPr>
          <p:nvPr>
            <p:ph type="title"/>
          </p:nvPr>
        </p:nvSpPr>
        <p:spPr/>
        <p:txBody>
          <a:bodyPr/>
          <a:lstStyle/>
          <a:p>
            <a:r>
              <a:rPr lang="nb-NO" dirty="0" smtClean="0"/>
              <a:t>Mål for undersøkelsen</a:t>
            </a:r>
            <a:endParaRPr lang="nb-NO" dirty="0"/>
          </a:p>
        </p:txBody>
      </p:sp>
    </p:spTree>
    <p:extLst>
      <p:ext uri="{BB962C8B-B14F-4D97-AF65-F5344CB8AC3E}">
        <p14:creationId xmlns:p14="http://schemas.microsoft.com/office/powerpoint/2010/main" val="81721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sz="2800" dirty="0"/>
              <a:t>2015</a:t>
            </a:r>
          </a:p>
          <a:p>
            <a:pPr marL="355600" lvl="1" indent="0">
              <a:buNone/>
            </a:pPr>
            <a:r>
              <a:rPr lang="nb-NO" sz="2800" dirty="0"/>
              <a:t>September:	Oppstart</a:t>
            </a:r>
          </a:p>
          <a:p>
            <a:pPr marL="355600" lvl="1" indent="0">
              <a:buNone/>
            </a:pPr>
            <a:r>
              <a:rPr lang="nb-NO" sz="2800" dirty="0"/>
              <a:t>November:	244 personer </a:t>
            </a:r>
            <a:r>
              <a:rPr lang="nb-NO" sz="2800" dirty="0" smtClean="0"/>
              <a:t>får undersøkelsen</a:t>
            </a:r>
            <a:endParaRPr lang="nb-NO" sz="2800" dirty="0"/>
          </a:p>
          <a:p>
            <a:pPr marL="355600" lvl="1" indent="0">
              <a:buNone/>
            </a:pPr>
            <a:r>
              <a:rPr lang="nb-NO" sz="2800" dirty="0"/>
              <a:t>Desember:	Svarfrist</a:t>
            </a:r>
          </a:p>
          <a:p>
            <a:pPr marL="355600" lvl="1" indent="0">
              <a:buNone/>
            </a:pPr>
            <a:endParaRPr lang="nb-NO" sz="2800" dirty="0"/>
          </a:p>
          <a:p>
            <a:pPr marL="0" indent="0">
              <a:buNone/>
            </a:pPr>
            <a:r>
              <a:rPr lang="nb-NO" sz="2800" dirty="0"/>
              <a:t>2016</a:t>
            </a:r>
          </a:p>
          <a:p>
            <a:pPr marL="355600" lvl="1" indent="0">
              <a:buNone/>
            </a:pPr>
            <a:r>
              <a:rPr lang="nb-NO" sz="2800" dirty="0"/>
              <a:t>Jan. – april:	Etterarbeid</a:t>
            </a:r>
          </a:p>
          <a:p>
            <a:pPr marL="355600" lvl="1" indent="0">
              <a:buNone/>
            </a:pPr>
            <a:r>
              <a:rPr lang="nb-NO" sz="2800" dirty="0"/>
              <a:t>Juni:		Sluttrapport klar</a:t>
            </a:r>
          </a:p>
          <a:p>
            <a:endParaRPr lang="nb-NO" sz="2800" dirty="0"/>
          </a:p>
        </p:txBody>
      </p:sp>
      <p:sp>
        <p:nvSpPr>
          <p:cNvPr id="3" name="Tittel 2"/>
          <p:cNvSpPr>
            <a:spLocks noGrp="1"/>
          </p:cNvSpPr>
          <p:nvPr>
            <p:ph type="title"/>
          </p:nvPr>
        </p:nvSpPr>
        <p:spPr/>
        <p:txBody>
          <a:bodyPr/>
          <a:lstStyle/>
          <a:p>
            <a:r>
              <a:rPr lang="nb-NO" dirty="0" smtClean="0"/>
              <a:t>Tidslinje</a:t>
            </a:r>
            <a:endParaRPr lang="nb-NO" dirty="0"/>
          </a:p>
        </p:txBody>
      </p:sp>
    </p:spTree>
    <p:extLst>
      <p:ext uri="{BB962C8B-B14F-4D97-AF65-F5344CB8AC3E}">
        <p14:creationId xmlns:p14="http://schemas.microsoft.com/office/powerpoint/2010/main" val="1609954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sz="2800" dirty="0" smtClean="0"/>
              <a:t>De som mottok undersøkelsen må</a:t>
            </a:r>
          </a:p>
          <a:p>
            <a:r>
              <a:rPr lang="nb-NO" sz="2800" dirty="0" smtClean="0"/>
              <a:t>ha </a:t>
            </a:r>
            <a:r>
              <a:rPr lang="nb-NO" sz="2800" dirty="0"/>
              <a:t>bestilt </a:t>
            </a:r>
            <a:r>
              <a:rPr lang="nb-NO" sz="2800" dirty="0" smtClean="0"/>
              <a:t>tolk minst </a:t>
            </a:r>
            <a:r>
              <a:rPr lang="nb-NO" sz="2800" dirty="0"/>
              <a:t>en gang </a:t>
            </a:r>
            <a:r>
              <a:rPr lang="nb-NO" sz="2800" dirty="0" smtClean="0"/>
              <a:t>mellom </a:t>
            </a:r>
          </a:p>
          <a:p>
            <a:pPr marL="400050" lvl="1" indent="0">
              <a:spcBef>
                <a:spcPts val="0"/>
              </a:spcBef>
              <a:buNone/>
            </a:pPr>
            <a:r>
              <a:rPr lang="nb-NO" sz="2800" dirty="0" smtClean="0"/>
              <a:t>september 2014 og september 2015.</a:t>
            </a:r>
          </a:p>
          <a:p>
            <a:r>
              <a:rPr lang="nb-NO" sz="2800" dirty="0" smtClean="0"/>
              <a:t>bo </a:t>
            </a:r>
            <a:r>
              <a:rPr lang="nb-NO" sz="2800" dirty="0"/>
              <a:t>i Hordaland.</a:t>
            </a:r>
          </a:p>
          <a:p>
            <a:r>
              <a:rPr lang="nb-NO" sz="2800" dirty="0" smtClean="0"/>
              <a:t>ha </a:t>
            </a:r>
            <a:r>
              <a:rPr lang="nb-NO" sz="2800" dirty="0"/>
              <a:t>gyldig vedtak om tolketjenester.</a:t>
            </a:r>
          </a:p>
          <a:p>
            <a:r>
              <a:rPr lang="nb-NO" sz="2800" dirty="0" smtClean="0"/>
              <a:t>være </a:t>
            </a:r>
            <a:r>
              <a:rPr lang="nb-NO" sz="2800" dirty="0"/>
              <a:t>18 år eller eldre. </a:t>
            </a:r>
          </a:p>
          <a:p>
            <a:pPr marL="355600" lvl="1" indent="0">
              <a:buNone/>
            </a:pPr>
            <a:endParaRPr lang="nb-NO" sz="2400" dirty="0"/>
          </a:p>
          <a:p>
            <a:pPr marL="0" indent="0">
              <a:buNone/>
            </a:pPr>
            <a:r>
              <a:rPr lang="nb-NO" sz="2800" dirty="0"/>
              <a:t>Totalt antall informanter: </a:t>
            </a:r>
            <a:r>
              <a:rPr lang="nb-NO" sz="2800" dirty="0" smtClean="0"/>
              <a:t>	</a:t>
            </a:r>
            <a:r>
              <a:rPr lang="nb-NO" sz="2800" dirty="0" smtClean="0">
                <a:solidFill>
                  <a:srgbClr val="C13828"/>
                </a:solidFill>
              </a:rPr>
              <a:t>244</a:t>
            </a:r>
            <a:endParaRPr lang="nb-NO" sz="2800" dirty="0">
              <a:solidFill>
                <a:srgbClr val="C13828"/>
              </a:solidFill>
            </a:endParaRPr>
          </a:p>
          <a:p>
            <a:pPr marL="0" indent="0">
              <a:buNone/>
            </a:pPr>
            <a:r>
              <a:rPr lang="nb-NO" sz="2800" dirty="0"/>
              <a:t>Total svarprosent:		</a:t>
            </a:r>
            <a:r>
              <a:rPr lang="nb-NO" sz="2800" dirty="0">
                <a:solidFill>
                  <a:srgbClr val="C13828"/>
                </a:solidFill>
              </a:rPr>
              <a:t>50,5 %</a:t>
            </a:r>
          </a:p>
          <a:p>
            <a:endParaRPr lang="nb-NO" sz="2800" dirty="0"/>
          </a:p>
        </p:txBody>
      </p:sp>
      <p:sp>
        <p:nvSpPr>
          <p:cNvPr id="3" name="Tittel 2"/>
          <p:cNvSpPr>
            <a:spLocks noGrp="1"/>
          </p:cNvSpPr>
          <p:nvPr>
            <p:ph type="title"/>
          </p:nvPr>
        </p:nvSpPr>
        <p:spPr/>
        <p:txBody>
          <a:bodyPr/>
          <a:lstStyle/>
          <a:p>
            <a:r>
              <a:rPr lang="nb-NO" dirty="0" smtClean="0"/>
              <a:t>Informanter</a:t>
            </a:r>
            <a:endParaRPr lang="nb-NO" dirty="0"/>
          </a:p>
        </p:txBody>
      </p:sp>
    </p:spTree>
    <p:extLst>
      <p:ext uri="{BB962C8B-B14F-4D97-AF65-F5344CB8AC3E}">
        <p14:creationId xmlns:p14="http://schemas.microsoft.com/office/powerpoint/2010/main" val="356212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Hva er hovedgrunnen til at du bruker tolk?</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4147371633"/>
              </p:ext>
            </p:extLst>
          </p:nvPr>
        </p:nvGraphicFramePr>
        <p:xfrm>
          <a:off x="395536" y="1844824"/>
          <a:ext cx="8372475" cy="4859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9003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smtClean="0"/>
              <a:t>  </a:t>
            </a:r>
            <a:endParaRPr lang="nb-NO" dirty="0"/>
          </a:p>
        </p:txBody>
      </p:sp>
      <p:sp>
        <p:nvSpPr>
          <p:cNvPr id="3" name="Tittel 2"/>
          <p:cNvSpPr>
            <a:spLocks noGrp="1"/>
          </p:cNvSpPr>
          <p:nvPr>
            <p:ph type="title"/>
          </p:nvPr>
        </p:nvSpPr>
        <p:spPr/>
        <p:txBody>
          <a:bodyPr/>
          <a:lstStyle/>
          <a:p>
            <a:r>
              <a:rPr lang="nb-NO" dirty="0"/>
              <a:t>Hvilke(n) kommunikasjonsmetode(r) </a:t>
            </a:r>
            <a:r>
              <a:rPr lang="nb-NO" dirty="0" smtClean="0"/>
              <a:t/>
            </a:r>
            <a:br>
              <a:rPr lang="nb-NO" dirty="0" smtClean="0"/>
            </a:br>
            <a:r>
              <a:rPr lang="nb-NO" dirty="0" smtClean="0"/>
              <a:t>bruker </a:t>
            </a:r>
            <a:r>
              <a:rPr lang="nb-NO" dirty="0"/>
              <a:t>du?</a:t>
            </a:r>
          </a:p>
        </p:txBody>
      </p:sp>
      <p:graphicFrame>
        <p:nvGraphicFramePr>
          <p:cNvPr id="5" name="Plassholder for innhold 3"/>
          <p:cNvGraphicFramePr>
            <a:graphicFrameLocks/>
          </p:cNvGraphicFramePr>
          <p:nvPr>
            <p:extLst>
              <p:ext uri="{D42A27DB-BD31-4B8C-83A1-F6EECF244321}">
                <p14:modId xmlns:p14="http://schemas.microsoft.com/office/powerpoint/2010/main" val="1922438695"/>
              </p:ext>
            </p:extLst>
          </p:nvPr>
        </p:nvGraphicFramePr>
        <p:xfrm>
          <a:off x="542260" y="1940441"/>
          <a:ext cx="8229600" cy="49175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7882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rgbClr val="C30000"/>
      </a:dk1>
      <a:lt1>
        <a:sysClr val="window" lastClr="FFFFFF"/>
      </a:lt1>
      <a:dk2>
        <a:srgbClr val="878787"/>
      </a:dk2>
      <a:lt2>
        <a:srgbClr val="3E3832"/>
      </a:lt2>
      <a:accent1>
        <a:srgbClr val="DADADA"/>
      </a:accent1>
      <a:accent2>
        <a:srgbClr val="EFEFEF"/>
      </a:accent2>
      <a:accent3>
        <a:srgbClr val="66CBEC"/>
      </a:accent3>
      <a:accent4>
        <a:srgbClr val="005B82"/>
      </a:accent4>
      <a:accent5>
        <a:srgbClr val="06893A"/>
      </a:accent5>
      <a:accent6>
        <a:srgbClr val="A2AD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NAV-mal bokmål (4.3).pptx" id="{9040BF10-EC39-4640-AACB-189D1387AA6F}" vid="{DD776788-E7B2-4D7F-95A0-1A33ECAAFA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675C53"/>
    </a:dk1>
    <a:lt1>
      <a:srgbClr val="FFFFFF"/>
    </a:lt1>
    <a:dk2>
      <a:srgbClr val="C30000"/>
    </a:dk2>
    <a:lt2>
      <a:srgbClr val="A59D95"/>
    </a:lt2>
    <a:accent1>
      <a:srgbClr val="E0DED8"/>
    </a:accent1>
    <a:accent2>
      <a:srgbClr val="005B82"/>
    </a:accent2>
    <a:accent3>
      <a:srgbClr val="FFFFFF"/>
    </a:accent3>
    <a:accent4>
      <a:srgbClr val="574D46"/>
    </a:accent4>
    <a:accent5>
      <a:srgbClr val="EDECE9"/>
    </a:accent5>
    <a:accent6>
      <a:srgbClr val="005275"/>
    </a:accent6>
    <a:hlink>
      <a:srgbClr val="E98300"/>
    </a:hlink>
    <a:folHlink>
      <a:srgbClr val="A2AD00"/>
    </a:folHlink>
  </a:clrScheme>
  <a:fontScheme name="NAV presentasjons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675C53"/>
    </a:dk1>
    <a:lt1>
      <a:srgbClr val="FFFFFF"/>
    </a:lt1>
    <a:dk2>
      <a:srgbClr val="C30000"/>
    </a:dk2>
    <a:lt2>
      <a:srgbClr val="A59D95"/>
    </a:lt2>
    <a:accent1>
      <a:srgbClr val="E0DED8"/>
    </a:accent1>
    <a:accent2>
      <a:srgbClr val="005B82"/>
    </a:accent2>
    <a:accent3>
      <a:srgbClr val="FFFFFF"/>
    </a:accent3>
    <a:accent4>
      <a:srgbClr val="574D46"/>
    </a:accent4>
    <a:accent5>
      <a:srgbClr val="EDECE9"/>
    </a:accent5>
    <a:accent6>
      <a:srgbClr val="005275"/>
    </a:accent6>
    <a:hlink>
      <a:srgbClr val="E98300"/>
    </a:hlink>
    <a:folHlink>
      <a:srgbClr val="A2AD00"/>
    </a:folHlink>
  </a:clrScheme>
  <a:fontScheme name="NAV presentasjons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3745</TotalTime>
  <Words>1994</Words>
  <Application>Microsoft Office PowerPoint</Application>
  <PresentationFormat>Skjermfremvisning (4:3)</PresentationFormat>
  <Paragraphs>364</Paragraphs>
  <Slides>40</Slides>
  <Notes>40</Notes>
  <HiddenSlides>0</HiddenSlides>
  <MMClips>0</MMClips>
  <ScaleCrop>false</ScaleCrop>
  <HeadingPairs>
    <vt:vector size="4" baseType="variant">
      <vt:variant>
        <vt:lpstr>Tema</vt:lpstr>
      </vt:variant>
      <vt:variant>
        <vt:i4>1</vt:i4>
      </vt:variant>
      <vt:variant>
        <vt:lpstr>Lysbildetitler</vt:lpstr>
      </vt:variant>
      <vt:variant>
        <vt:i4>40</vt:i4>
      </vt:variant>
    </vt:vector>
  </HeadingPairs>
  <TitlesOfParts>
    <vt:vector size="41" baseType="lpstr">
      <vt:lpstr>Office-tema</vt:lpstr>
      <vt:lpstr>Kvantitativ undersøkelse for måling av brukertilfredshet knyttet til tolketjenestene</vt:lpstr>
      <vt:lpstr>Arbeidsgruppen</vt:lpstr>
      <vt:lpstr>Bakgrunn</vt:lpstr>
      <vt:lpstr>Tema for undersøkelsen</vt:lpstr>
      <vt:lpstr>Mål for undersøkelsen</vt:lpstr>
      <vt:lpstr>Tidslinje</vt:lpstr>
      <vt:lpstr>Informanter</vt:lpstr>
      <vt:lpstr>Hva er hovedgrunnen til at du bruker tolk?</vt:lpstr>
      <vt:lpstr>Hvilke(n) kommunikasjonsmetode(r)  bruker du?</vt:lpstr>
      <vt:lpstr>Totalt sett, hvor fornøyd er du med tolketjenesten i Hordaland?</vt:lpstr>
      <vt:lpstr>Hvem lar være å bestille tolk?</vt:lpstr>
      <vt:lpstr>Hvem lar være å bestille tolk?</vt:lpstr>
      <vt:lpstr>Årsaker til å la være å bestille tolk</vt:lpstr>
      <vt:lpstr>Andre årsaker fra kommentarfeltet</vt:lpstr>
      <vt:lpstr>Bruker du bildetolk?</vt:lpstr>
      <vt:lpstr>Bruker du bildetolk?</vt:lpstr>
      <vt:lpstr>Hvorfor ikke bildetolk?</vt:lpstr>
      <vt:lpstr>Hvordan vurderer du kommunikasjonen med tolkeformidlingen?</vt:lpstr>
      <vt:lpstr>Påstander om formidlingen</vt:lpstr>
      <vt:lpstr>Kommentarer om valg av tolk </vt:lpstr>
      <vt:lpstr>Kommentarer fra fornøyde tolkebrukere</vt:lpstr>
      <vt:lpstr>Hvordan opplever du kvaliteten på jobben tolkene gjør i følgende situasjoner?</vt:lpstr>
      <vt:lpstr>Hvordan opplever du kvaliteten på jobben tolkene gjør i følgende situasjoner?</vt:lpstr>
      <vt:lpstr>Påstander om tolkene</vt:lpstr>
      <vt:lpstr>Kommentarer om studenter</vt:lpstr>
      <vt:lpstr>Hva er en god tolk for deg?</vt:lpstr>
      <vt:lpstr>Kommentarer om hva en god tolk ikke gjør</vt:lpstr>
      <vt:lpstr>Hva ønsker du at NAV utvikler videre på tolkeområdet de neste 2-5 årene?</vt:lpstr>
      <vt:lpstr>Hvordan kan samarbeidet bli bedre?</vt:lpstr>
      <vt:lpstr>Takk for alle svar. Og takk for oss!</vt:lpstr>
      <vt:lpstr>Utsagn til paneldebatt Tolkestudent</vt:lpstr>
      <vt:lpstr>Antall tolker på oppdrag</vt:lpstr>
      <vt:lpstr>Tolke alt som blir sagt?</vt:lpstr>
      <vt:lpstr>Hva skal tolken gjøre eller ikke gjøre</vt:lpstr>
      <vt:lpstr>Ønske om bestemt tolk</vt:lpstr>
      <vt:lpstr>Tolkene stopper situasjonen</vt:lpstr>
      <vt:lpstr>Klage</vt:lpstr>
      <vt:lpstr>Ingen ledige tolker</vt:lpstr>
      <vt:lpstr>Tolken forstå ikke</vt:lpstr>
      <vt:lpstr>Et spørsmål tilslutt:</vt:lpstr>
    </vt:vector>
  </TitlesOfParts>
  <Company>NAV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Mathilde Skjelbostad</dc:creator>
  <cp:lastModifiedBy>Maria Bakervik Bagne</cp:lastModifiedBy>
  <cp:revision>157</cp:revision>
  <cp:lastPrinted>2016-11-28T13:20:36Z</cp:lastPrinted>
  <dcterms:created xsi:type="dcterms:W3CDTF">2016-07-21T07:47:37Z</dcterms:created>
  <dcterms:modified xsi:type="dcterms:W3CDTF">2016-12-16T12:19:50Z</dcterms:modified>
</cp:coreProperties>
</file>